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1"/>
  </p:notesMasterIdLst>
  <p:sldIdLst>
    <p:sldId id="256" r:id="rId3"/>
    <p:sldId id="257" r:id="rId4"/>
    <p:sldId id="258" r:id="rId5"/>
    <p:sldId id="259" r:id="rId6"/>
    <p:sldId id="267" r:id="rId7"/>
    <p:sldId id="266" r:id="rId8"/>
    <p:sldId id="268" r:id="rId9"/>
    <p:sldId id="260" r:id="rId10"/>
    <p:sldId id="269" r:id="rId11"/>
    <p:sldId id="287" r:id="rId12"/>
    <p:sldId id="288" r:id="rId13"/>
    <p:sldId id="310" r:id="rId14"/>
    <p:sldId id="311" r:id="rId15"/>
    <p:sldId id="312" r:id="rId16"/>
    <p:sldId id="289" r:id="rId17"/>
    <p:sldId id="313" r:id="rId18"/>
    <p:sldId id="290" r:id="rId19"/>
    <p:sldId id="314" r:id="rId20"/>
    <p:sldId id="315" r:id="rId21"/>
    <p:sldId id="291" r:id="rId22"/>
    <p:sldId id="316" r:id="rId23"/>
    <p:sldId id="317" r:id="rId24"/>
    <p:sldId id="265" r:id="rId25"/>
    <p:sldId id="295" r:id="rId26"/>
    <p:sldId id="318" r:id="rId27"/>
    <p:sldId id="319" r:id="rId28"/>
    <p:sldId id="321" r:id="rId29"/>
    <p:sldId id="322"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Montserrat Light" panose="00000400000000000000" pitchFamily="2" charset="0"/>
      <p:regular r:id="rId36"/>
      <p:bold r:id="rId37"/>
      <p:italic r:id="rId38"/>
      <p:boldItalic r:id="rId39"/>
    </p:embeddedFont>
    <p:embeddedFont>
      <p:font typeface="Roboto Mono" panose="020B0604020202020204" pitchFamily="49" charset="0"/>
      <p:regular r:id="rId40"/>
      <p:bold r:id="rId41"/>
      <p:italic r:id="rId42"/>
      <p:boldItalic r:id="rId43"/>
    </p:embeddedFont>
    <p:embeddedFont>
      <p:font typeface="Roboto Mono Light" panose="020B0604020202020204" pitchFamily="49" charset="0"/>
      <p:regular r:id="rId44"/>
      <p:bold r:id="rId45"/>
      <p:italic r:id="rId46"/>
      <p:boldItalic r:id="rId47"/>
    </p:embeddedFont>
    <p:embeddedFont>
      <p:font typeface="Roboto Mono Medium" panose="020B0604020202020204" pitchFamily="49" charset="0"/>
      <p:regular r:id="rId48"/>
      <p:bold r:id="rId49"/>
      <p:italic r:id="rId50"/>
      <p:boldItalic r:id="rId51"/>
    </p:embeddedFont>
    <p:embeddedFont>
      <p:font typeface="Sora"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hwLghv9UCUDUhcBfdv9wPJIx1w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538520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390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40759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185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440437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4091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3446871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0443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0660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3721384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55977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2884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extLst>
      <p:ext uri="{BB962C8B-B14F-4D97-AF65-F5344CB8AC3E}">
        <p14:creationId xmlns:p14="http://schemas.microsoft.com/office/powerpoint/2010/main" val="3522056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c19338028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g1c19338028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44" name="Google Shape;244;g1c19338028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extLst>
      <p:ext uri="{BB962C8B-B14F-4D97-AF65-F5344CB8AC3E}">
        <p14:creationId xmlns:p14="http://schemas.microsoft.com/office/powerpoint/2010/main" val="1138668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04785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13258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83524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51da4399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3" name="Google Shape;213;g1451da4399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2299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93" name="Google Shape;93;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94" name="Google Shape;94;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95" name="Google Shape;95;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96" name="Google Shape;96;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7" name="Google Shape;97;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98" name="Google Shape;98;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sp>
        <p:nvSpPr>
          <p:cNvPr id="100" name="Google Shape;100;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03" name="Google Shape;103;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04" name="Google Shape;104;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5" name="Google Shape;105;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2">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604634"/>
            <a:ext cx="9487800" cy="2352597"/>
            <a:chOff x="1352101" y="2421404"/>
            <a:chExt cx="9487800" cy="2352597"/>
          </a:xfrm>
        </p:grpSpPr>
        <p:sp>
          <p:nvSpPr>
            <p:cNvPr id="187" name="Google Shape;187;p1"/>
            <p:cNvSpPr txBox="1"/>
            <p:nvPr/>
          </p:nvSpPr>
          <p:spPr>
            <a:xfrm>
              <a:off x="1352101" y="2421404"/>
              <a:ext cx="9487800" cy="1323399"/>
            </a:xfrm>
            <a:prstGeom prst="rect">
              <a:avLst/>
            </a:prstGeom>
            <a:noFill/>
            <a:ln>
              <a:noFill/>
            </a:ln>
          </p:spPr>
          <p:txBody>
            <a:bodyPr spcFirstLastPara="1" wrap="square" lIns="91425" tIns="45700" rIns="91425" bIns="45700" anchor="t" anchorCtr="0">
              <a:spAutoFit/>
            </a:bodyPr>
            <a:lstStyle/>
            <a:p>
              <a:pPr algn="ctr"/>
              <a:r>
                <a:rPr lang="en-US" sz="4000" b="1" dirty="0">
                  <a:solidFill>
                    <a:schemeClr val="bg1"/>
                  </a:solidFill>
                </a:rPr>
                <a:t>Predict Rent Bike With Model Ordinary Least Square (OLS)</a:t>
              </a:r>
            </a:p>
          </p:txBody>
        </p:sp>
        <p:sp>
          <p:nvSpPr>
            <p:cNvPr id="188" name="Google Shape;188;p1"/>
            <p:cNvSpPr/>
            <p:nvPr/>
          </p:nvSpPr>
          <p:spPr>
            <a:xfrm>
              <a:off x="3306301" y="4371401"/>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Statistic Business </a:t>
              </a:r>
              <a:r>
                <a:rPr lang="en-US" sz="1800" b="0" i="0" u="none" strike="noStrike" cap="none" dirty="0">
                  <a:solidFill>
                    <a:srgbClr val="103864"/>
                  </a:solidFill>
                  <a:latin typeface="Sora"/>
                  <a:ea typeface="Sora"/>
                  <a:cs typeface="Sora"/>
                  <a:sym typeface="Sora"/>
                </a:rPr>
                <a:t>- </a:t>
              </a:r>
              <a:r>
                <a:rPr lang="en-US" sz="1800" b="0" i="0" u="none" strike="noStrike" cap="none" dirty="0" err="1">
                  <a:solidFill>
                    <a:srgbClr val="103864"/>
                  </a:solidFill>
                  <a:latin typeface="Sora"/>
                  <a:ea typeface="Sora"/>
                  <a:cs typeface="Sora"/>
                  <a:sym typeface="Sora"/>
                </a:rPr>
                <a:t>Sekolah</a:t>
              </a:r>
              <a:r>
                <a:rPr lang="en-US" sz="1800" b="0" i="0" u="none" strike="noStrike" cap="none" dirty="0">
                  <a:solidFill>
                    <a:srgbClr val="103864"/>
                  </a:solidFill>
                  <a:latin typeface="Sora"/>
                  <a:ea typeface="Sora"/>
                  <a:cs typeface="Sora"/>
                  <a:sym typeface="Sora"/>
                </a:rPr>
                <a:t> Data </a:t>
              </a:r>
              <a:r>
                <a:rPr lang="en-US" sz="1800" b="0" i="0" u="none" strike="noStrike" cap="none"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dirty="0">
                <a:solidFill>
                  <a:srgbClr val="FFFFFF"/>
                </a:solidFill>
                <a:latin typeface="Montserrat Light"/>
                <a:ea typeface="Montserrat Light"/>
                <a:cs typeface="Montserrat Light"/>
                <a:sym typeface="Montserrat Light"/>
              </a:rPr>
              <a:t>© 2023 – </a:t>
            </a:r>
            <a:r>
              <a:rPr lang="en-US" sz="800" b="0" i="0" u="none" strike="noStrike" cap="none" dirty="0" err="1">
                <a:solidFill>
                  <a:srgbClr val="FFFFFF"/>
                </a:solidFill>
                <a:latin typeface="Montserrat Light"/>
                <a:ea typeface="Montserrat Light"/>
                <a:cs typeface="Montserrat Light"/>
                <a:sym typeface="Montserrat Light"/>
              </a:rPr>
              <a:t>Pacmann</a:t>
            </a:r>
            <a:r>
              <a:rPr lang="en-US" sz="800" b="0" i="0" u="none" strike="noStrike" cap="none" dirty="0">
                <a:solidFill>
                  <a:srgbClr val="FFFFFF"/>
                </a:solidFill>
                <a:latin typeface="Montserrat Light"/>
                <a:ea typeface="Montserrat Light"/>
                <a:cs typeface="Montserrat Light"/>
                <a:sym typeface="Montserrat Light"/>
              </a:rPr>
              <a:t> AI</a:t>
            </a:r>
            <a:endParaRPr sz="1400" b="0" i="0" u="none" strike="noStrike" cap="none" dirty="0">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r>
              <a:rPr lang="en-ID" sz="3200" dirty="0" err="1"/>
              <a:t>Eksplorasi</a:t>
            </a:r>
            <a:r>
              <a:rPr lang="en-ID" sz="3200" dirty="0"/>
              <a:t> Data Analysis</a:t>
            </a:r>
          </a:p>
        </p:txBody>
      </p:sp>
    </p:spTree>
    <p:extLst>
      <p:ext uri="{BB962C8B-B14F-4D97-AF65-F5344CB8AC3E}">
        <p14:creationId xmlns:p14="http://schemas.microsoft.com/office/powerpoint/2010/main" val="1025419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Eksplorasi</a:t>
            </a:r>
            <a:r>
              <a:rPr lang="en-ID" sz="3200" dirty="0"/>
              <a:t> Data Analysis</a:t>
            </a:r>
            <a:endParaRPr dirty="0"/>
          </a:p>
        </p:txBody>
      </p:sp>
      <p:pic>
        <p:nvPicPr>
          <p:cNvPr id="4" name="Picture 3">
            <a:extLst>
              <a:ext uri="{FF2B5EF4-FFF2-40B4-BE49-F238E27FC236}">
                <a16:creationId xmlns:a16="http://schemas.microsoft.com/office/drawing/2014/main" id="{71BA0F9B-83CF-E633-A811-F9D7E1471592}"/>
              </a:ext>
            </a:extLst>
          </p:cNvPr>
          <p:cNvPicPr>
            <a:picLocks noChangeAspect="1"/>
          </p:cNvPicPr>
          <p:nvPr/>
        </p:nvPicPr>
        <p:blipFill>
          <a:blip r:embed="rId3"/>
          <a:stretch>
            <a:fillRect/>
          </a:stretch>
        </p:blipFill>
        <p:spPr>
          <a:xfrm>
            <a:off x="3390821" y="1718021"/>
            <a:ext cx="5676264" cy="2053880"/>
          </a:xfrm>
          <a:prstGeom prst="rect">
            <a:avLst/>
          </a:prstGeom>
        </p:spPr>
      </p:pic>
      <p:pic>
        <p:nvPicPr>
          <p:cNvPr id="10" name="Picture 9">
            <a:extLst>
              <a:ext uri="{FF2B5EF4-FFF2-40B4-BE49-F238E27FC236}">
                <a16:creationId xmlns:a16="http://schemas.microsoft.com/office/drawing/2014/main" id="{11DF1F4A-9E26-AD86-25C2-F8CAB09630AB}"/>
              </a:ext>
            </a:extLst>
          </p:cNvPr>
          <p:cNvPicPr>
            <a:picLocks noChangeAspect="1"/>
          </p:cNvPicPr>
          <p:nvPr/>
        </p:nvPicPr>
        <p:blipFill>
          <a:blip r:embed="rId4"/>
          <a:stretch>
            <a:fillRect/>
          </a:stretch>
        </p:blipFill>
        <p:spPr>
          <a:xfrm>
            <a:off x="3251560" y="3993729"/>
            <a:ext cx="5676265" cy="2292502"/>
          </a:xfrm>
          <a:prstGeom prst="rect">
            <a:avLst/>
          </a:prstGeom>
        </p:spPr>
      </p:pic>
      <p:sp>
        <p:nvSpPr>
          <p:cNvPr id="12" name="TextBox 11">
            <a:extLst>
              <a:ext uri="{FF2B5EF4-FFF2-40B4-BE49-F238E27FC236}">
                <a16:creationId xmlns:a16="http://schemas.microsoft.com/office/drawing/2014/main" id="{8D8B6F2F-D8E1-966B-D3C7-2CD6031D6DAA}"/>
              </a:ext>
            </a:extLst>
          </p:cNvPr>
          <p:cNvSpPr txBox="1"/>
          <p:nvPr/>
        </p:nvSpPr>
        <p:spPr>
          <a:xfrm>
            <a:off x="596900" y="1690825"/>
            <a:ext cx="2585964" cy="307777"/>
          </a:xfrm>
          <a:prstGeom prst="rect">
            <a:avLst/>
          </a:prstGeom>
          <a:noFill/>
        </p:spPr>
        <p:txBody>
          <a:bodyPr wrap="none" rtlCol="0">
            <a:spAutoFit/>
          </a:bodyPr>
          <a:lstStyle/>
          <a:p>
            <a:r>
              <a:rPr lang="en-US" dirty="0">
                <a:solidFill>
                  <a:schemeClr val="bg2">
                    <a:lumMod val="75000"/>
                  </a:schemeClr>
                </a:solidFill>
                <a:latin typeface="Sora" panose="020B0604020202020204" charset="0"/>
                <a:cs typeface="Sora" panose="020B0604020202020204" charset="0"/>
              </a:rPr>
              <a:t>Proportion of column data</a:t>
            </a:r>
            <a:endParaRPr lang="en-ID" dirty="0">
              <a:solidFill>
                <a:schemeClr val="bg2">
                  <a:lumMod val="75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83127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Eksplorasi</a:t>
            </a:r>
            <a:r>
              <a:rPr lang="en-ID" sz="3200" dirty="0"/>
              <a:t> Data Analysis</a:t>
            </a:r>
            <a:endParaRPr dirty="0"/>
          </a:p>
        </p:txBody>
      </p:sp>
      <p:sp>
        <p:nvSpPr>
          <p:cNvPr id="12" name="TextBox 11">
            <a:extLst>
              <a:ext uri="{FF2B5EF4-FFF2-40B4-BE49-F238E27FC236}">
                <a16:creationId xmlns:a16="http://schemas.microsoft.com/office/drawing/2014/main" id="{8D8B6F2F-D8E1-966B-D3C7-2CD6031D6DAA}"/>
              </a:ext>
            </a:extLst>
          </p:cNvPr>
          <p:cNvSpPr txBox="1"/>
          <p:nvPr/>
        </p:nvSpPr>
        <p:spPr>
          <a:xfrm>
            <a:off x="401557" y="1536936"/>
            <a:ext cx="2585964" cy="307777"/>
          </a:xfrm>
          <a:prstGeom prst="rect">
            <a:avLst/>
          </a:prstGeom>
          <a:noFill/>
        </p:spPr>
        <p:txBody>
          <a:bodyPr wrap="none" rtlCol="0">
            <a:spAutoFit/>
          </a:bodyPr>
          <a:lstStyle/>
          <a:p>
            <a:r>
              <a:rPr lang="en-US" dirty="0">
                <a:solidFill>
                  <a:schemeClr val="bg2">
                    <a:lumMod val="75000"/>
                  </a:schemeClr>
                </a:solidFill>
                <a:latin typeface="Sora" panose="020B0604020202020204" charset="0"/>
                <a:cs typeface="Sora" panose="020B0604020202020204" charset="0"/>
              </a:rPr>
              <a:t>Proportion of column data</a:t>
            </a:r>
            <a:endParaRPr lang="en-ID" dirty="0">
              <a:solidFill>
                <a:schemeClr val="bg2">
                  <a:lumMod val="75000"/>
                </a:schemeClr>
              </a:solidFill>
              <a:latin typeface="Sora" panose="020B0604020202020204" charset="0"/>
              <a:cs typeface="Sora" panose="020B0604020202020204" charset="0"/>
            </a:endParaRPr>
          </a:p>
        </p:txBody>
      </p:sp>
      <p:pic>
        <p:nvPicPr>
          <p:cNvPr id="3" name="Picture 2">
            <a:extLst>
              <a:ext uri="{FF2B5EF4-FFF2-40B4-BE49-F238E27FC236}">
                <a16:creationId xmlns:a16="http://schemas.microsoft.com/office/drawing/2014/main" id="{0CEC9EB9-7E1D-24A4-7778-6AA3CECE70DA}"/>
              </a:ext>
            </a:extLst>
          </p:cNvPr>
          <p:cNvPicPr>
            <a:picLocks noChangeAspect="1"/>
          </p:cNvPicPr>
          <p:nvPr/>
        </p:nvPicPr>
        <p:blipFill>
          <a:blip r:embed="rId3"/>
          <a:stretch>
            <a:fillRect/>
          </a:stretch>
        </p:blipFill>
        <p:spPr>
          <a:xfrm>
            <a:off x="401557" y="1960502"/>
            <a:ext cx="5973843" cy="3221098"/>
          </a:xfrm>
          <a:prstGeom prst="rect">
            <a:avLst/>
          </a:prstGeom>
        </p:spPr>
      </p:pic>
      <p:pic>
        <p:nvPicPr>
          <p:cNvPr id="6" name="Picture 5">
            <a:extLst>
              <a:ext uri="{FF2B5EF4-FFF2-40B4-BE49-F238E27FC236}">
                <a16:creationId xmlns:a16="http://schemas.microsoft.com/office/drawing/2014/main" id="{749622A4-7211-8139-A551-59025F70EE02}"/>
              </a:ext>
            </a:extLst>
          </p:cNvPr>
          <p:cNvPicPr>
            <a:picLocks noChangeAspect="1"/>
          </p:cNvPicPr>
          <p:nvPr/>
        </p:nvPicPr>
        <p:blipFill>
          <a:blip r:embed="rId4"/>
          <a:stretch>
            <a:fillRect/>
          </a:stretch>
        </p:blipFill>
        <p:spPr>
          <a:xfrm>
            <a:off x="6515100" y="1844713"/>
            <a:ext cx="5448300" cy="3336887"/>
          </a:xfrm>
          <a:prstGeom prst="rect">
            <a:avLst/>
          </a:prstGeom>
        </p:spPr>
      </p:pic>
      <p:sp>
        <p:nvSpPr>
          <p:cNvPr id="7" name="TextBox 6">
            <a:extLst>
              <a:ext uri="{FF2B5EF4-FFF2-40B4-BE49-F238E27FC236}">
                <a16:creationId xmlns:a16="http://schemas.microsoft.com/office/drawing/2014/main" id="{FABBBA7B-5815-83BD-7922-F0F12019693E}"/>
              </a:ext>
            </a:extLst>
          </p:cNvPr>
          <p:cNvSpPr txBox="1"/>
          <p:nvPr/>
        </p:nvSpPr>
        <p:spPr>
          <a:xfrm>
            <a:off x="762000" y="5397500"/>
            <a:ext cx="9084538" cy="523220"/>
          </a:xfrm>
          <a:prstGeom prst="rect">
            <a:avLst/>
          </a:prstGeom>
          <a:noFill/>
        </p:spPr>
        <p:txBody>
          <a:bodyPr wrap="none" rtlCol="0">
            <a:spAutoFit/>
          </a:bodyPr>
          <a:lstStyle/>
          <a:p>
            <a:r>
              <a:rPr lang="en-ID" dirty="0">
                <a:solidFill>
                  <a:schemeClr val="bg2">
                    <a:lumMod val="75000"/>
                  </a:schemeClr>
                </a:solidFill>
                <a:latin typeface="Sora" panose="020B0604020202020204" charset="0"/>
                <a:cs typeface="Sora" panose="020B0604020202020204" charset="0"/>
              </a:rPr>
              <a:t>- Sum of </a:t>
            </a:r>
            <a:r>
              <a:rPr lang="en-ID" dirty="0" err="1">
                <a:solidFill>
                  <a:schemeClr val="bg2">
                    <a:lumMod val="75000"/>
                  </a:schemeClr>
                </a:solidFill>
                <a:latin typeface="Sora" panose="020B0604020202020204" charset="0"/>
                <a:cs typeface="Sora" panose="020B0604020202020204" charset="0"/>
              </a:rPr>
              <a:t>rent_bike</a:t>
            </a:r>
            <a:r>
              <a:rPr lang="en-ID" dirty="0">
                <a:solidFill>
                  <a:schemeClr val="bg2">
                    <a:lumMod val="75000"/>
                  </a:schemeClr>
                </a:solidFill>
                <a:latin typeface="Sora" panose="020B0604020202020204" charset="0"/>
                <a:cs typeface="Sora" panose="020B0604020202020204" charset="0"/>
              </a:rPr>
              <a:t> the highest on afternoon and season summer with sum is 2151060 and 2283234</a:t>
            </a:r>
          </a:p>
          <a:p>
            <a:r>
              <a:rPr lang="en-ID" dirty="0">
                <a:solidFill>
                  <a:schemeClr val="bg2">
                    <a:lumMod val="75000"/>
                  </a:schemeClr>
                </a:solidFill>
                <a:latin typeface="Sora" panose="020B0604020202020204" charset="0"/>
                <a:cs typeface="Sora" panose="020B0604020202020204" charset="0"/>
              </a:rPr>
              <a:t>- Holiday </a:t>
            </a:r>
            <a:r>
              <a:rPr lang="en-ID" dirty="0" err="1">
                <a:solidFill>
                  <a:schemeClr val="bg2">
                    <a:lumMod val="75000"/>
                  </a:schemeClr>
                </a:solidFill>
                <a:latin typeface="Sora" panose="020B0604020202020204" charset="0"/>
                <a:cs typeface="Sora" panose="020B0604020202020204" charset="0"/>
              </a:rPr>
              <a:t>terbanyak</a:t>
            </a:r>
            <a:r>
              <a:rPr lang="en-ID" dirty="0">
                <a:solidFill>
                  <a:schemeClr val="bg2">
                    <a:lumMod val="75000"/>
                  </a:schemeClr>
                </a:solidFill>
                <a:latin typeface="Sora" panose="020B0604020202020204" charset="0"/>
                <a:cs typeface="Sora" panose="020B0604020202020204" charset="0"/>
              </a:rPr>
              <a:t> </a:t>
            </a:r>
            <a:r>
              <a:rPr lang="en-ID" dirty="0" err="1">
                <a:solidFill>
                  <a:schemeClr val="bg2">
                    <a:lumMod val="75000"/>
                  </a:schemeClr>
                </a:solidFill>
                <a:latin typeface="Sora" panose="020B0604020202020204" charset="0"/>
                <a:cs typeface="Sora" panose="020B0604020202020204" charset="0"/>
              </a:rPr>
              <a:t>ada</a:t>
            </a:r>
            <a:r>
              <a:rPr lang="en-ID" dirty="0">
                <a:solidFill>
                  <a:schemeClr val="bg2">
                    <a:lumMod val="75000"/>
                  </a:schemeClr>
                </a:solidFill>
                <a:latin typeface="Sora" panose="020B0604020202020204" charset="0"/>
                <a:cs typeface="Sora" panose="020B0604020202020204" charset="0"/>
              </a:rPr>
              <a:t> di </a:t>
            </a:r>
            <a:r>
              <a:rPr lang="en-ID" dirty="0" err="1">
                <a:solidFill>
                  <a:schemeClr val="bg2">
                    <a:lumMod val="75000"/>
                  </a:schemeClr>
                </a:solidFill>
                <a:latin typeface="Sora" panose="020B0604020202020204" charset="0"/>
                <a:cs typeface="Sora" panose="020B0604020202020204" charset="0"/>
              </a:rPr>
              <a:t>tidak</a:t>
            </a:r>
            <a:r>
              <a:rPr lang="en-ID" dirty="0">
                <a:solidFill>
                  <a:schemeClr val="bg2">
                    <a:lumMod val="75000"/>
                  </a:schemeClr>
                </a:solidFill>
                <a:latin typeface="Sora" panose="020B0604020202020204" charset="0"/>
                <a:cs typeface="Sora" panose="020B0604020202020204" charset="0"/>
              </a:rPr>
              <a:t> holiday dan functional day </a:t>
            </a:r>
            <a:r>
              <a:rPr lang="en-ID" dirty="0" err="1">
                <a:solidFill>
                  <a:schemeClr val="bg2">
                    <a:lumMod val="75000"/>
                  </a:schemeClr>
                </a:solidFill>
                <a:latin typeface="Sora" panose="020B0604020202020204" charset="0"/>
                <a:cs typeface="Sora" panose="020B0604020202020204" charset="0"/>
              </a:rPr>
              <a:t>sebesar</a:t>
            </a:r>
            <a:r>
              <a:rPr lang="en-ID" dirty="0">
                <a:solidFill>
                  <a:schemeClr val="bg2">
                    <a:lumMod val="75000"/>
                  </a:schemeClr>
                </a:solidFill>
                <a:latin typeface="Sora" panose="020B0604020202020204" charset="0"/>
                <a:cs typeface="Sora" panose="020B0604020202020204" charset="0"/>
              </a:rPr>
              <a:t> 5956419 dan 6172314</a:t>
            </a:r>
          </a:p>
        </p:txBody>
      </p:sp>
    </p:spTree>
    <p:extLst>
      <p:ext uri="{BB962C8B-B14F-4D97-AF65-F5344CB8AC3E}">
        <p14:creationId xmlns:p14="http://schemas.microsoft.com/office/powerpoint/2010/main" val="2291411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Eksplorasi</a:t>
            </a:r>
            <a:r>
              <a:rPr lang="en-ID" sz="3200" dirty="0"/>
              <a:t> Data Analysis</a:t>
            </a:r>
            <a:endParaRPr dirty="0"/>
          </a:p>
        </p:txBody>
      </p:sp>
      <p:sp>
        <p:nvSpPr>
          <p:cNvPr id="12" name="TextBox 11">
            <a:extLst>
              <a:ext uri="{FF2B5EF4-FFF2-40B4-BE49-F238E27FC236}">
                <a16:creationId xmlns:a16="http://schemas.microsoft.com/office/drawing/2014/main" id="{8D8B6F2F-D8E1-966B-D3C7-2CD6031D6DAA}"/>
              </a:ext>
            </a:extLst>
          </p:cNvPr>
          <p:cNvSpPr txBox="1"/>
          <p:nvPr/>
        </p:nvSpPr>
        <p:spPr>
          <a:xfrm>
            <a:off x="401557" y="1536936"/>
            <a:ext cx="4900701" cy="307777"/>
          </a:xfrm>
          <a:prstGeom prst="rect">
            <a:avLst/>
          </a:prstGeom>
          <a:noFill/>
        </p:spPr>
        <p:txBody>
          <a:bodyPr wrap="none" rtlCol="0">
            <a:spAutoFit/>
          </a:bodyPr>
          <a:lstStyle/>
          <a:p>
            <a:r>
              <a:rPr lang="en-US" dirty="0">
                <a:solidFill>
                  <a:schemeClr val="bg2">
                    <a:lumMod val="75000"/>
                  </a:schemeClr>
                </a:solidFill>
                <a:latin typeface="Sora" panose="020B0604020202020204" charset="0"/>
                <a:cs typeface="Sora" panose="020B0604020202020204" charset="0"/>
              </a:rPr>
              <a:t>Check bin column rainfall, snowfall and temperature</a:t>
            </a:r>
            <a:endParaRPr lang="en-ID" dirty="0">
              <a:solidFill>
                <a:schemeClr val="bg2">
                  <a:lumMod val="75000"/>
                </a:schemeClr>
              </a:solidFill>
              <a:latin typeface="Sora" panose="020B0604020202020204" charset="0"/>
              <a:cs typeface="Sora" panose="020B0604020202020204" charset="0"/>
            </a:endParaRPr>
          </a:p>
        </p:txBody>
      </p:sp>
      <p:sp>
        <p:nvSpPr>
          <p:cNvPr id="7" name="TextBox 6">
            <a:extLst>
              <a:ext uri="{FF2B5EF4-FFF2-40B4-BE49-F238E27FC236}">
                <a16:creationId xmlns:a16="http://schemas.microsoft.com/office/drawing/2014/main" id="{FABBBA7B-5815-83BD-7922-F0F12019693E}"/>
              </a:ext>
            </a:extLst>
          </p:cNvPr>
          <p:cNvSpPr txBox="1"/>
          <p:nvPr/>
        </p:nvSpPr>
        <p:spPr>
          <a:xfrm>
            <a:off x="540388" y="4681551"/>
            <a:ext cx="11401500" cy="738664"/>
          </a:xfrm>
          <a:prstGeom prst="rect">
            <a:avLst/>
          </a:prstGeom>
          <a:noFill/>
        </p:spPr>
        <p:txBody>
          <a:bodyPr wrap="square" rtlCol="0">
            <a:spAutoFit/>
          </a:bodyPr>
          <a:lstStyle/>
          <a:p>
            <a:r>
              <a:rPr lang="en-US" dirty="0">
                <a:solidFill>
                  <a:schemeClr val="bg2">
                    <a:lumMod val="75000"/>
                  </a:schemeClr>
                </a:solidFill>
                <a:latin typeface="Sora" panose="020B0604020202020204" charset="0"/>
                <a:cs typeface="Sora" panose="020B0604020202020204" charset="0"/>
              </a:rPr>
              <a:t>Shows that </a:t>
            </a:r>
            <a:r>
              <a:rPr lang="en-US" dirty="0" err="1">
                <a:solidFill>
                  <a:schemeClr val="bg2">
                    <a:lumMod val="75000"/>
                  </a:schemeClr>
                </a:solidFill>
                <a:latin typeface="Sora" panose="020B0604020202020204" charset="0"/>
                <a:cs typeface="Sora" panose="020B0604020202020204" charset="0"/>
              </a:rPr>
              <a:t>rent_bike</a:t>
            </a:r>
            <a:r>
              <a:rPr lang="en-US" dirty="0">
                <a:solidFill>
                  <a:schemeClr val="bg2">
                    <a:lumMod val="75000"/>
                  </a:schemeClr>
                </a:solidFill>
                <a:latin typeface="Sora" panose="020B0604020202020204" charset="0"/>
                <a:cs typeface="Sora" panose="020B0604020202020204" charset="0"/>
              </a:rPr>
              <a:t> is highest when there is no rain and light snow during winter, and this makes sense because </a:t>
            </a:r>
            <a:r>
              <a:rPr lang="en-US" dirty="0" err="1">
                <a:solidFill>
                  <a:schemeClr val="bg2">
                    <a:lumMod val="75000"/>
                  </a:schemeClr>
                </a:solidFill>
                <a:latin typeface="Sora" panose="020B0604020202020204" charset="0"/>
                <a:cs typeface="Sora" panose="020B0604020202020204" charset="0"/>
              </a:rPr>
              <a:t>rent_bike</a:t>
            </a:r>
            <a:r>
              <a:rPr lang="en-US" dirty="0">
                <a:solidFill>
                  <a:schemeClr val="bg2">
                    <a:lumMod val="75000"/>
                  </a:schemeClr>
                </a:solidFill>
                <a:latin typeface="Sora" panose="020B0604020202020204" charset="0"/>
                <a:cs typeface="Sora" panose="020B0604020202020204" charset="0"/>
              </a:rPr>
              <a:t> is not effective in those conditions. Meanwhile, at most temperatures (Celsius) in cold conditions, this situation really makes sense where using a bicycle in cold conditions can heat up the body and is more effective and flexible in using it.</a:t>
            </a:r>
            <a:endParaRPr lang="en-ID" dirty="0">
              <a:solidFill>
                <a:schemeClr val="bg2">
                  <a:lumMod val="75000"/>
                </a:schemeClr>
              </a:solidFill>
              <a:latin typeface="Sora" panose="020B0604020202020204" charset="0"/>
              <a:cs typeface="Sora" panose="020B0604020202020204" charset="0"/>
            </a:endParaRPr>
          </a:p>
        </p:txBody>
      </p:sp>
      <p:pic>
        <p:nvPicPr>
          <p:cNvPr id="4" name="Picture 3">
            <a:extLst>
              <a:ext uri="{FF2B5EF4-FFF2-40B4-BE49-F238E27FC236}">
                <a16:creationId xmlns:a16="http://schemas.microsoft.com/office/drawing/2014/main" id="{A93D1795-CA4C-90E4-EADF-6656756B3FBA}"/>
              </a:ext>
            </a:extLst>
          </p:cNvPr>
          <p:cNvPicPr>
            <a:picLocks noChangeAspect="1"/>
          </p:cNvPicPr>
          <p:nvPr/>
        </p:nvPicPr>
        <p:blipFill>
          <a:blip r:embed="rId3"/>
          <a:stretch>
            <a:fillRect/>
          </a:stretch>
        </p:blipFill>
        <p:spPr>
          <a:xfrm>
            <a:off x="540388" y="1978245"/>
            <a:ext cx="2787012" cy="2390555"/>
          </a:xfrm>
          <a:prstGeom prst="rect">
            <a:avLst/>
          </a:prstGeom>
        </p:spPr>
      </p:pic>
      <p:sp>
        <p:nvSpPr>
          <p:cNvPr id="9" name="Rectangle 2">
            <a:extLst>
              <a:ext uri="{FF2B5EF4-FFF2-40B4-BE49-F238E27FC236}">
                <a16:creationId xmlns:a16="http://schemas.microsoft.com/office/drawing/2014/main" id="{D3D5D005-7DBD-63AA-8216-14E2B7B80E12}"/>
              </a:ext>
            </a:extLst>
          </p:cNvPr>
          <p:cNvSpPr>
            <a:spLocks noChangeArrowheads="1"/>
          </p:cNvSpPr>
          <p:nvPr/>
        </p:nvSpPr>
        <p:spPr bwMode="auto">
          <a:xfrm>
            <a:off x="4605257" y="2634519"/>
            <a:ext cx="574524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Note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A = No rain, B = Light rain, C = Moderate rain</a:t>
            </a:r>
            <a:b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b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A = Light snow, B = Moderate snow</a:t>
            </a:r>
            <a:b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b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A = Very cold, B = Cold, C = Normal, D = Hot, E = Very hot</a:t>
            </a:r>
          </a:p>
        </p:txBody>
      </p:sp>
    </p:spTree>
    <p:extLst>
      <p:ext uri="{BB962C8B-B14F-4D97-AF65-F5344CB8AC3E}">
        <p14:creationId xmlns:p14="http://schemas.microsoft.com/office/powerpoint/2010/main" val="2151003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r>
              <a:rPr lang="en-ID" sz="3200" dirty="0" err="1"/>
              <a:t>Eksplorasi</a:t>
            </a:r>
            <a:r>
              <a:rPr lang="en-ID" sz="3200" dirty="0"/>
              <a:t> Data Analysis (Correlation)</a:t>
            </a:r>
          </a:p>
        </p:txBody>
      </p:sp>
    </p:spTree>
    <p:extLst>
      <p:ext uri="{BB962C8B-B14F-4D97-AF65-F5344CB8AC3E}">
        <p14:creationId xmlns:p14="http://schemas.microsoft.com/office/powerpoint/2010/main" val="3691605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ID" sz="3200" dirty="0" err="1"/>
              <a:t>Eksplorasi</a:t>
            </a:r>
            <a:r>
              <a:rPr lang="en-ID" sz="3200" dirty="0"/>
              <a:t> Data Analysis (Correlation)</a:t>
            </a:r>
            <a:endParaRPr dirty="0"/>
          </a:p>
        </p:txBody>
      </p:sp>
      <p:sp>
        <p:nvSpPr>
          <p:cNvPr id="216" name="Google Shape;216;g1451da43991_0_5"/>
          <p:cNvSpPr txBox="1"/>
          <p:nvPr/>
        </p:nvSpPr>
        <p:spPr>
          <a:xfrm>
            <a:off x="414157" y="1376818"/>
            <a:ext cx="11388900" cy="1661953"/>
          </a:xfrm>
          <a:prstGeom prst="rect">
            <a:avLst/>
          </a:prstGeom>
          <a:noFill/>
          <a:ln>
            <a:noFill/>
          </a:ln>
        </p:spPr>
        <p:txBody>
          <a:bodyPr spcFirstLastPara="1" wrap="square" lIns="91425" tIns="45700" rIns="91425" bIns="45700" anchor="t" anchorCtr="0">
            <a:spAutoFit/>
          </a:bodyPr>
          <a:lstStyle/>
          <a:p>
            <a:r>
              <a:rPr lang="en-ID" sz="1800" b="1" dirty="0">
                <a:solidFill>
                  <a:schemeClr val="bg2">
                    <a:lumMod val="75000"/>
                  </a:schemeClr>
                </a:solidFill>
                <a:latin typeface="Sora" panose="020B0604020202020204" charset="0"/>
                <a:cs typeface="Sora" panose="020B0604020202020204" charset="0"/>
              </a:rPr>
              <a:t>Category vs category (method chi-square)  p-value &lt; 0.05:</a:t>
            </a:r>
          </a:p>
          <a:p>
            <a:r>
              <a:rPr lang="en-ID" dirty="0">
                <a:solidFill>
                  <a:schemeClr val="bg2">
                    <a:lumMod val="75000"/>
                  </a:schemeClr>
                </a:solidFill>
                <a:latin typeface="Sora" panose="020B0604020202020204" charset="0"/>
                <a:cs typeface="Sora" panose="020B0604020202020204" charset="0"/>
              </a:rPr>
              <a:t>Columns is </a:t>
            </a:r>
            <a:r>
              <a:rPr lang="en-US" dirty="0">
                <a:solidFill>
                  <a:schemeClr val="bg2">
                    <a:lumMod val="75000"/>
                  </a:schemeClr>
                </a:solidFill>
                <a:latin typeface="Sora" panose="020B0604020202020204" charset="0"/>
                <a:cs typeface="Sora" panose="020B0604020202020204" charset="0"/>
              </a:rPr>
              <a:t> hour, seasons, holiday, dan Functioning Day:</a:t>
            </a:r>
          </a:p>
          <a:p>
            <a:endParaRPr lang="en-US" dirty="0">
              <a:solidFill>
                <a:schemeClr val="bg2">
                  <a:lumMod val="75000"/>
                </a:schemeClr>
              </a:solidFill>
              <a:latin typeface="Sora" panose="020B0604020202020204" charset="0"/>
              <a:cs typeface="Sora" panose="020B0604020202020204" charset="0"/>
            </a:endParaRPr>
          </a:p>
          <a:p>
            <a:endParaRPr lang="en-ID" dirty="0">
              <a:solidFill>
                <a:schemeClr val="bg2">
                  <a:lumMod val="75000"/>
                </a:schemeClr>
              </a:solidFill>
              <a:latin typeface="Sora" panose="020B0604020202020204" charset="0"/>
              <a:cs typeface="Sora" panose="020B0604020202020204" charset="0"/>
            </a:endParaRPr>
          </a:p>
          <a:p>
            <a:endParaRPr lang="en-ID" dirty="0">
              <a:solidFill>
                <a:schemeClr val="bg2">
                  <a:lumMod val="75000"/>
                </a:schemeClr>
              </a:solidFill>
              <a:latin typeface="Sora" panose="020B0604020202020204" charset="0"/>
              <a:cs typeface="Sora" panose="020B0604020202020204" charset="0"/>
            </a:endParaRPr>
          </a:p>
          <a:p>
            <a:endParaRPr lang="en-ID" dirty="0">
              <a:solidFill>
                <a:schemeClr val="bg2">
                  <a:lumMod val="75000"/>
                </a:schemeClr>
              </a:solidFill>
              <a:latin typeface="Sora" panose="020B0604020202020204" charset="0"/>
              <a:cs typeface="Sora" panose="020B0604020202020204" charset="0"/>
            </a:endParaRPr>
          </a:p>
          <a:p>
            <a:endParaRPr lang="en-ID" dirty="0">
              <a:solidFill>
                <a:schemeClr val="bg2">
                  <a:lumMod val="75000"/>
                </a:schemeClr>
              </a:solidFill>
              <a:latin typeface="Sora" panose="020B0604020202020204" charset="0"/>
              <a:cs typeface="Sora" panose="020B0604020202020204" charset="0"/>
            </a:endParaRPr>
          </a:p>
        </p:txBody>
      </p:sp>
      <p:sp>
        <p:nvSpPr>
          <p:cNvPr id="2" name="Rectangle 1">
            <a:extLst>
              <a:ext uri="{FF2B5EF4-FFF2-40B4-BE49-F238E27FC236}">
                <a16:creationId xmlns:a16="http://schemas.microsoft.com/office/drawing/2014/main" id="{2BFA535D-9DBE-2958-AC04-121D1CE6A16A}"/>
              </a:ext>
            </a:extLst>
          </p:cNvPr>
          <p:cNvSpPr>
            <a:spLocks noChangeArrowheads="1"/>
          </p:cNvSpPr>
          <p:nvPr/>
        </p:nvSpPr>
        <p:spPr bwMode="auto">
          <a:xfrm>
            <a:off x="414156" y="1900017"/>
            <a:ext cx="756328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Holiday vs Functioning Day, Holiday vs Seasons, dan Seasons vs Functioning Day. </a:t>
            </a:r>
          </a:p>
        </p:txBody>
      </p:sp>
      <p:sp>
        <p:nvSpPr>
          <p:cNvPr id="5" name="TextBox 4">
            <a:extLst>
              <a:ext uri="{FF2B5EF4-FFF2-40B4-BE49-F238E27FC236}">
                <a16:creationId xmlns:a16="http://schemas.microsoft.com/office/drawing/2014/main" id="{C4E994AA-2D10-0574-C8C2-8EC0424AED76}"/>
              </a:ext>
            </a:extLst>
          </p:cNvPr>
          <p:cNvSpPr txBox="1"/>
          <p:nvPr/>
        </p:nvSpPr>
        <p:spPr>
          <a:xfrm>
            <a:off x="414156" y="2311065"/>
            <a:ext cx="8031344" cy="584775"/>
          </a:xfrm>
          <a:prstGeom prst="rect">
            <a:avLst/>
          </a:prstGeom>
          <a:noFill/>
        </p:spPr>
        <p:txBody>
          <a:bodyPr wrap="square">
            <a:spAutoFit/>
          </a:bodyPr>
          <a:lstStyle/>
          <a:p>
            <a:r>
              <a:rPr lang="en-ID" sz="1800" b="1" dirty="0">
                <a:solidFill>
                  <a:schemeClr val="bg2">
                    <a:lumMod val="75000"/>
                  </a:schemeClr>
                </a:solidFill>
                <a:latin typeface="Sora" panose="020B0604020202020204" charset="0"/>
                <a:cs typeface="Sora" panose="020B0604020202020204" charset="0"/>
              </a:rPr>
              <a:t>Numeric vs Category (method spearman):</a:t>
            </a:r>
          </a:p>
          <a:p>
            <a:r>
              <a:rPr lang="en-ID" dirty="0">
                <a:solidFill>
                  <a:schemeClr val="bg2">
                    <a:lumMod val="75000"/>
                  </a:schemeClr>
                </a:solidFill>
                <a:latin typeface="Sora" panose="020B0604020202020204" charset="0"/>
                <a:cs typeface="Sora" panose="020B0604020202020204" charset="0"/>
              </a:rPr>
              <a:t>Column </a:t>
            </a:r>
            <a:r>
              <a:rPr lang="en-ID" dirty="0" err="1">
                <a:solidFill>
                  <a:schemeClr val="bg2">
                    <a:lumMod val="75000"/>
                  </a:schemeClr>
                </a:solidFill>
                <a:latin typeface="Sora" panose="020B0604020202020204" charset="0"/>
                <a:cs typeface="Sora" panose="020B0604020202020204" charset="0"/>
              </a:rPr>
              <a:t>rent_bike_count</a:t>
            </a:r>
            <a:r>
              <a:rPr lang="en-ID" dirty="0">
                <a:solidFill>
                  <a:schemeClr val="bg2">
                    <a:lumMod val="75000"/>
                  </a:schemeClr>
                </a:solidFill>
                <a:latin typeface="Sora" panose="020B0604020202020204" charset="0"/>
                <a:cs typeface="Sora" panose="020B0604020202020204" charset="0"/>
              </a:rPr>
              <a:t> vs seasons have correlation because p-value = -0.272</a:t>
            </a:r>
            <a:r>
              <a:rPr lang="en-ID" dirty="0"/>
              <a:t>. </a:t>
            </a:r>
            <a:endParaRPr lang="en-ID" b="1" dirty="0">
              <a:solidFill>
                <a:schemeClr val="bg2">
                  <a:lumMod val="75000"/>
                </a:schemeClr>
              </a:solidFill>
              <a:latin typeface="Sora" panose="020B0604020202020204" charset="0"/>
              <a:cs typeface="Sora" panose="020B0604020202020204" charset="0"/>
            </a:endParaRPr>
          </a:p>
        </p:txBody>
      </p:sp>
      <p:pic>
        <p:nvPicPr>
          <p:cNvPr id="7" name="Picture 6">
            <a:extLst>
              <a:ext uri="{FF2B5EF4-FFF2-40B4-BE49-F238E27FC236}">
                <a16:creationId xmlns:a16="http://schemas.microsoft.com/office/drawing/2014/main" id="{D82D4B00-4628-2637-EDE3-90C46E82A6F7}"/>
              </a:ext>
            </a:extLst>
          </p:cNvPr>
          <p:cNvPicPr>
            <a:picLocks noChangeAspect="1"/>
          </p:cNvPicPr>
          <p:nvPr/>
        </p:nvPicPr>
        <p:blipFill>
          <a:blip r:embed="rId3"/>
          <a:stretch>
            <a:fillRect/>
          </a:stretch>
        </p:blipFill>
        <p:spPr>
          <a:xfrm>
            <a:off x="617543" y="2999111"/>
            <a:ext cx="5224456" cy="3493764"/>
          </a:xfrm>
          <a:prstGeom prst="rect">
            <a:avLst/>
          </a:prstGeom>
        </p:spPr>
      </p:pic>
      <p:sp>
        <p:nvSpPr>
          <p:cNvPr id="9" name="TextBox 8">
            <a:extLst>
              <a:ext uri="{FF2B5EF4-FFF2-40B4-BE49-F238E27FC236}">
                <a16:creationId xmlns:a16="http://schemas.microsoft.com/office/drawing/2014/main" id="{2DC6BC8E-8CEE-39C8-A644-CA78842C4AED}"/>
              </a:ext>
            </a:extLst>
          </p:cNvPr>
          <p:cNvSpPr txBox="1"/>
          <p:nvPr/>
        </p:nvSpPr>
        <p:spPr>
          <a:xfrm>
            <a:off x="6350000" y="3819230"/>
            <a:ext cx="5224456" cy="1231106"/>
          </a:xfrm>
          <a:prstGeom prst="rect">
            <a:avLst/>
          </a:prstGeom>
          <a:noFill/>
        </p:spPr>
        <p:txBody>
          <a:bodyPr wrap="square">
            <a:spAutoFit/>
          </a:bodyPr>
          <a:lstStyle/>
          <a:p>
            <a:r>
              <a:rPr lang="en-ID" sz="1800" b="1" dirty="0">
                <a:solidFill>
                  <a:schemeClr val="bg2">
                    <a:lumMod val="75000"/>
                  </a:schemeClr>
                </a:solidFill>
                <a:latin typeface="Sora" panose="020B0604020202020204" charset="0"/>
                <a:cs typeface="Sora" panose="020B0604020202020204" charset="0"/>
              </a:rPr>
              <a:t>Numeric vs numeric :</a:t>
            </a:r>
          </a:p>
          <a:p>
            <a:r>
              <a:rPr lang="en-ID" dirty="0">
                <a:solidFill>
                  <a:schemeClr val="bg2">
                    <a:lumMod val="75000"/>
                  </a:schemeClr>
                </a:solidFill>
                <a:latin typeface="Sora" panose="020B0604020202020204" charset="0"/>
                <a:cs typeface="Sora" panose="020B0604020202020204" charset="0"/>
              </a:rPr>
              <a:t>data outcome (</a:t>
            </a:r>
            <a:r>
              <a:rPr lang="en-ID" dirty="0" err="1">
                <a:solidFill>
                  <a:schemeClr val="bg2">
                    <a:lumMod val="75000"/>
                  </a:schemeClr>
                </a:solidFill>
                <a:latin typeface="Sora" panose="020B0604020202020204" charset="0"/>
                <a:cs typeface="Sora" panose="020B0604020202020204" charset="0"/>
              </a:rPr>
              <a:t>rent_bike_count</a:t>
            </a:r>
            <a:r>
              <a:rPr lang="en-ID" dirty="0">
                <a:solidFill>
                  <a:schemeClr val="bg2">
                    <a:lumMod val="75000"/>
                  </a:schemeClr>
                </a:solidFill>
                <a:latin typeface="Sora" panose="020B0604020202020204" charset="0"/>
                <a:cs typeface="Sora" panose="020B0604020202020204" charset="0"/>
              </a:rPr>
              <a:t>) have correlation the highest with column temperature C as big as 0.54, whereas column </a:t>
            </a:r>
            <a:r>
              <a:rPr lang="en-ID" dirty="0" err="1">
                <a:solidFill>
                  <a:schemeClr val="bg2">
                    <a:lumMod val="75000"/>
                  </a:schemeClr>
                </a:solidFill>
                <a:latin typeface="Sora" panose="020B0604020202020204" charset="0"/>
                <a:cs typeface="Sora" panose="020B0604020202020204" charset="0"/>
              </a:rPr>
              <a:t>termpearture</a:t>
            </a:r>
            <a:r>
              <a:rPr lang="en-ID" dirty="0">
                <a:solidFill>
                  <a:schemeClr val="bg2">
                    <a:lumMod val="75000"/>
                  </a:schemeClr>
                </a:solidFill>
                <a:latin typeface="Sora" panose="020B0604020202020204" charset="0"/>
                <a:cs typeface="Sora" panose="020B0604020202020204" charset="0"/>
              </a:rPr>
              <a:t> C have correlation the highest with dew point temperature. </a:t>
            </a:r>
          </a:p>
        </p:txBody>
      </p:sp>
    </p:spTree>
    <p:extLst>
      <p:ext uri="{BB962C8B-B14F-4D97-AF65-F5344CB8AC3E}">
        <p14:creationId xmlns:p14="http://schemas.microsoft.com/office/powerpoint/2010/main" val="1063693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err="1"/>
              <a:t>Hipotesis</a:t>
            </a:r>
            <a:r>
              <a:rPr lang="en-US" sz="4000" dirty="0"/>
              <a:t> Test</a:t>
            </a:r>
            <a:endParaRPr dirty="0"/>
          </a:p>
        </p:txBody>
      </p:sp>
    </p:spTree>
    <p:extLst>
      <p:ext uri="{BB962C8B-B14F-4D97-AF65-F5344CB8AC3E}">
        <p14:creationId xmlns:p14="http://schemas.microsoft.com/office/powerpoint/2010/main" val="3809752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err="1">
                <a:solidFill>
                  <a:schemeClr val="bg2">
                    <a:lumMod val="75000"/>
                  </a:schemeClr>
                </a:solidFill>
              </a:rPr>
              <a:t>Hipotesis</a:t>
            </a:r>
            <a:r>
              <a:rPr lang="en-US" sz="3200" dirty="0">
                <a:solidFill>
                  <a:schemeClr val="bg2">
                    <a:lumMod val="75000"/>
                  </a:schemeClr>
                </a:solidFill>
              </a:rPr>
              <a:t> Test</a:t>
            </a:r>
            <a:endParaRPr dirty="0">
              <a:solidFill>
                <a:schemeClr val="bg2">
                  <a:lumMod val="75000"/>
                </a:schemeClr>
              </a:solidFill>
            </a:endParaRPr>
          </a:p>
        </p:txBody>
      </p:sp>
      <p:sp>
        <p:nvSpPr>
          <p:cNvPr id="2" name="Rectangle 1">
            <a:extLst>
              <a:ext uri="{FF2B5EF4-FFF2-40B4-BE49-F238E27FC236}">
                <a16:creationId xmlns:a16="http://schemas.microsoft.com/office/drawing/2014/main" id="{ABDB8585-D271-E0EB-C8D0-93C7F2316655}"/>
              </a:ext>
            </a:extLst>
          </p:cNvPr>
          <p:cNvSpPr>
            <a:spLocks noChangeArrowheads="1"/>
          </p:cNvSpPr>
          <p:nvPr/>
        </p:nvSpPr>
        <p:spPr bwMode="auto">
          <a:xfrm>
            <a:off x="388943" y="1321493"/>
            <a:ext cx="382745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bg2">
                    <a:lumMod val="75000"/>
                  </a:schemeClr>
                </a:solidFill>
                <a:effectLst/>
                <a:latin typeface="Sora" panose="020B0604020202020204" charset="0"/>
                <a:cs typeface="Sora" panose="020B0604020202020204" charset="0"/>
              </a:rPr>
              <a:t>Hipotesis</a:t>
            </a: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 predictor vs outcome</a:t>
            </a:r>
            <a:b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b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H0 : outcome = predictor</a:t>
            </a:r>
            <a:b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b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H1 : outcome (select equal)</a:t>
            </a:r>
          </a:p>
        </p:txBody>
      </p:sp>
      <p:sp>
        <p:nvSpPr>
          <p:cNvPr id="3" name="TextBox 2">
            <a:extLst>
              <a:ext uri="{FF2B5EF4-FFF2-40B4-BE49-F238E27FC236}">
                <a16:creationId xmlns:a16="http://schemas.microsoft.com/office/drawing/2014/main" id="{B24FD377-7AD8-B0FE-3189-742009A41239}"/>
              </a:ext>
            </a:extLst>
          </p:cNvPr>
          <p:cNvSpPr txBox="1"/>
          <p:nvPr/>
        </p:nvSpPr>
        <p:spPr>
          <a:xfrm>
            <a:off x="388943" y="2349500"/>
            <a:ext cx="11614077" cy="954107"/>
          </a:xfrm>
          <a:prstGeom prst="rect">
            <a:avLst/>
          </a:prstGeom>
          <a:noFill/>
        </p:spPr>
        <p:txBody>
          <a:bodyPr wrap="none" rtlCol="0">
            <a:spAutoFit/>
          </a:bodyPr>
          <a:lstStyle/>
          <a:p>
            <a:r>
              <a:rPr lang="en-ID" dirty="0">
                <a:solidFill>
                  <a:schemeClr val="bg2">
                    <a:lumMod val="75000"/>
                  </a:schemeClr>
                </a:solidFill>
                <a:latin typeface="Sora" panose="020B0604020202020204" charset="0"/>
                <a:cs typeface="Sora" panose="020B0604020202020204" charset="0"/>
              </a:rPr>
              <a:t>1. Is H1 seasons (summer) ≥ seasons (spring) on </a:t>
            </a:r>
            <a:r>
              <a:rPr lang="en-ID" dirty="0" err="1">
                <a:solidFill>
                  <a:schemeClr val="bg2">
                    <a:lumMod val="75000"/>
                  </a:schemeClr>
                </a:solidFill>
                <a:latin typeface="Sora" panose="020B0604020202020204" charset="0"/>
                <a:cs typeface="Sora" panose="020B0604020202020204" charset="0"/>
              </a:rPr>
              <a:t>rent_bike</a:t>
            </a:r>
            <a:r>
              <a:rPr lang="en-ID" dirty="0">
                <a:solidFill>
                  <a:schemeClr val="bg2">
                    <a:lumMod val="75000"/>
                  </a:schemeClr>
                </a:solidFill>
                <a:latin typeface="Sora" panose="020B0604020202020204" charset="0"/>
                <a:cs typeface="Sora" panose="020B0604020202020204" charset="0"/>
              </a:rPr>
              <a:t>? The answer is </a:t>
            </a:r>
            <a:r>
              <a:rPr lang="en-ID" dirty="0" err="1">
                <a:solidFill>
                  <a:schemeClr val="bg2">
                    <a:lumMod val="75000"/>
                  </a:schemeClr>
                </a:solidFill>
                <a:latin typeface="Sora" panose="020B0604020202020204" charset="0"/>
                <a:cs typeface="Sora" panose="020B0604020202020204" charset="0"/>
              </a:rPr>
              <a:t>hipotesis</a:t>
            </a:r>
            <a:r>
              <a:rPr lang="en-ID" dirty="0">
                <a:solidFill>
                  <a:schemeClr val="bg2">
                    <a:lumMod val="75000"/>
                  </a:schemeClr>
                </a:solidFill>
                <a:latin typeface="Sora" panose="020B0604020202020204" charset="0"/>
                <a:cs typeface="Sora" panose="020B0604020202020204" charset="0"/>
              </a:rPr>
              <a:t> H0 rejected so perception H1 declared true.</a:t>
            </a:r>
            <a:br>
              <a:rPr lang="en-ID" dirty="0">
                <a:solidFill>
                  <a:schemeClr val="bg2">
                    <a:lumMod val="75000"/>
                  </a:schemeClr>
                </a:solidFill>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2. Is H1 hour (Afternoon) ≥ hour (Morning) on </a:t>
            </a:r>
            <a:r>
              <a:rPr lang="en-ID" dirty="0" err="1">
                <a:solidFill>
                  <a:schemeClr val="bg2">
                    <a:lumMod val="75000"/>
                  </a:schemeClr>
                </a:solidFill>
                <a:latin typeface="Sora" panose="020B0604020202020204" charset="0"/>
                <a:cs typeface="Sora" panose="020B0604020202020204" charset="0"/>
              </a:rPr>
              <a:t>rent_bike</a:t>
            </a:r>
            <a:r>
              <a:rPr lang="en-ID" dirty="0">
                <a:solidFill>
                  <a:schemeClr val="bg2">
                    <a:lumMod val="75000"/>
                  </a:schemeClr>
                </a:solidFill>
                <a:latin typeface="Sora" panose="020B0604020202020204" charset="0"/>
                <a:cs typeface="Sora" panose="020B0604020202020204" charset="0"/>
              </a:rPr>
              <a:t>? The answer is </a:t>
            </a:r>
            <a:r>
              <a:rPr lang="en-ID" dirty="0" err="1">
                <a:solidFill>
                  <a:schemeClr val="bg2">
                    <a:lumMod val="75000"/>
                  </a:schemeClr>
                </a:solidFill>
                <a:latin typeface="Sora" panose="020B0604020202020204" charset="0"/>
                <a:cs typeface="Sora" panose="020B0604020202020204" charset="0"/>
              </a:rPr>
              <a:t>hipotesis</a:t>
            </a:r>
            <a:r>
              <a:rPr lang="en-ID" dirty="0">
                <a:solidFill>
                  <a:schemeClr val="bg2">
                    <a:lumMod val="75000"/>
                  </a:schemeClr>
                </a:solidFill>
                <a:latin typeface="Sora" panose="020B0604020202020204" charset="0"/>
                <a:cs typeface="Sora" panose="020B0604020202020204" charset="0"/>
              </a:rPr>
              <a:t> H0 rejected so perception H1 declared true.</a:t>
            </a:r>
            <a:br>
              <a:rPr lang="en-ID" dirty="0">
                <a:solidFill>
                  <a:schemeClr val="bg2">
                    <a:lumMod val="75000"/>
                  </a:schemeClr>
                </a:solidFill>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3. Is H1 season (summer) ≥ hour (spring) on rainfall? The answer is </a:t>
            </a:r>
            <a:r>
              <a:rPr lang="en-ID" dirty="0" err="1">
                <a:solidFill>
                  <a:schemeClr val="bg2">
                    <a:lumMod val="75000"/>
                  </a:schemeClr>
                </a:solidFill>
                <a:latin typeface="Sora" panose="020B0604020202020204" charset="0"/>
                <a:cs typeface="Sora" panose="020B0604020202020204" charset="0"/>
              </a:rPr>
              <a:t>hipotesis</a:t>
            </a:r>
            <a:r>
              <a:rPr lang="en-ID" dirty="0">
                <a:solidFill>
                  <a:schemeClr val="bg2">
                    <a:lumMod val="75000"/>
                  </a:schemeClr>
                </a:solidFill>
                <a:latin typeface="Sora" panose="020B0604020202020204" charset="0"/>
                <a:cs typeface="Sora" panose="020B0604020202020204" charset="0"/>
              </a:rPr>
              <a:t> H0 rejected so perception H1 declared true.</a:t>
            </a:r>
          </a:p>
          <a:p>
            <a:endParaRPr lang="en-ID" dirty="0">
              <a:solidFill>
                <a:schemeClr val="bg2">
                  <a:lumMod val="75000"/>
                </a:schemeClr>
              </a:solidFill>
              <a:latin typeface="Sora" panose="020B0604020202020204" charset="0"/>
              <a:cs typeface="Sora" panose="020B0604020202020204" charset="0"/>
            </a:endParaRPr>
          </a:p>
        </p:txBody>
      </p:sp>
      <p:pic>
        <p:nvPicPr>
          <p:cNvPr id="5" name="Picture 4">
            <a:extLst>
              <a:ext uri="{FF2B5EF4-FFF2-40B4-BE49-F238E27FC236}">
                <a16:creationId xmlns:a16="http://schemas.microsoft.com/office/drawing/2014/main" id="{B4D3678E-E76C-07AF-2B3A-5303CBDE9D0B}"/>
              </a:ext>
            </a:extLst>
          </p:cNvPr>
          <p:cNvPicPr>
            <a:picLocks noChangeAspect="1"/>
          </p:cNvPicPr>
          <p:nvPr/>
        </p:nvPicPr>
        <p:blipFill>
          <a:blip r:embed="rId3"/>
          <a:stretch>
            <a:fillRect/>
          </a:stretch>
        </p:blipFill>
        <p:spPr>
          <a:xfrm>
            <a:off x="388943" y="3554394"/>
            <a:ext cx="3876202" cy="2897461"/>
          </a:xfrm>
          <a:prstGeom prst="rect">
            <a:avLst/>
          </a:prstGeom>
        </p:spPr>
      </p:pic>
      <p:sp>
        <p:nvSpPr>
          <p:cNvPr id="6" name="TextBox 5">
            <a:extLst>
              <a:ext uri="{FF2B5EF4-FFF2-40B4-BE49-F238E27FC236}">
                <a16:creationId xmlns:a16="http://schemas.microsoft.com/office/drawing/2014/main" id="{C8F11AB6-68BC-F46E-864A-E08819F07FE5}"/>
              </a:ext>
            </a:extLst>
          </p:cNvPr>
          <p:cNvSpPr txBox="1"/>
          <p:nvPr/>
        </p:nvSpPr>
        <p:spPr>
          <a:xfrm>
            <a:off x="1273548" y="3246617"/>
            <a:ext cx="2637260" cy="307777"/>
          </a:xfrm>
          <a:prstGeom prst="rect">
            <a:avLst/>
          </a:prstGeom>
          <a:noFill/>
        </p:spPr>
        <p:txBody>
          <a:bodyPr wrap="none" rtlCol="0">
            <a:spAutoFit/>
          </a:bodyPr>
          <a:lstStyle/>
          <a:p>
            <a:r>
              <a:rPr lang="en-US" dirty="0">
                <a:solidFill>
                  <a:schemeClr val="bg2">
                    <a:lumMod val="75000"/>
                  </a:schemeClr>
                </a:solidFill>
                <a:latin typeface="Sora" panose="020B0604020202020204" charset="0"/>
                <a:cs typeface="Sora" panose="020B0604020202020204" charset="0"/>
              </a:rPr>
              <a:t>Distribution If H0 Rejected</a:t>
            </a:r>
            <a:endParaRPr lang="en-ID" dirty="0">
              <a:solidFill>
                <a:schemeClr val="bg2">
                  <a:lumMod val="75000"/>
                </a:schemeClr>
              </a:solidFill>
              <a:latin typeface="Sora" panose="020B0604020202020204" charset="0"/>
              <a:cs typeface="Sora" panose="020B0604020202020204" charset="0"/>
            </a:endParaRPr>
          </a:p>
        </p:txBody>
      </p:sp>
      <p:pic>
        <p:nvPicPr>
          <p:cNvPr id="10" name="Picture 9">
            <a:extLst>
              <a:ext uri="{FF2B5EF4-FFF2-40B4-BE49-F238E27FC236}">
                <a16:creationId xmlns:a16="http://schemas.microsoft.com/office/drawing/2014/main" id="{982B1F80-0DFC-A6D6-3451-312F3BD10A59}"/>
              </a:ext>
            </a:extLst>
          </p:cNvPr>
          <p:cNvPicPr>
            <a:picLocks noChangeAspect="1"/>
          </p:cNvPicPr>
          <p:nvPr/>
        </p:nvPicPr>
        <p:blipFill>
          <a:blip r:embed="rId4"/>
          <a:stretch>
            <a:fillRect/>
          </a:stretch>
        </p:blipFill>
        <p:spPr>
          <a:xfrm>
            <a:off x="6273800" y="3664215"/>
            <a:ext cx="4330700" cy="2698485"/>
          </a:xfrm>
          <a:prstGeom prst="rect">
            <a:avLst/>
          </a:prstGeom>
        </p:spPr>
      </p:pic>
      <p:sp>
        <p:nvSpPr>
          <p:cNvPr id="11" name="TextBox 10">
            <a:extLst>
              <a:ext uri="{FF2B5EF4-FFF2-40B4-BE49-F238E27FC236}">
                <a16:creationId xmlns:a16="http://schemas.microsoft.com/office/drawing/2014/main" id="{7E90F978-3C5D-4BA5-89B2-099D0EAA77FD}"/>
              </a:ext>
            </a:extLst>
          </p:cNvPr>
          <p:cNvSpPr txBox="1"/>
          <p:nvPr/>
        </p:nvSpPr>
        <p:spPr>
          <a:xfrm>
            <a:off x="7045671" y="3246617"/>
            <a:ext cx="2547492" cy="307777"/>
          </a:xfrm>
          <a:prstGeom prst="rect">
            <a:avLst/>
          </a:prstGeom>
          <a:noFill/>
        </p:spPr>
        <p:txBody>
          <a:bodyPr wrap="none" rtlCol="0">
            <a:spAutoFit/>
          </a:bodyPr>
          <a:lstStyle/>
          <a:p>
            <a:r>
              <a:rPr lang="en-US" dirty="0">
                <a:solidFill>
                  <a:schemeClr val="bg2">
                    <a:lumMod val="75000"/>
                  </a:schemeClr>
                </a:solidFill>
                <a:latin typeface="Sora" panose="020B0604020202020204" charset="0"/>
                <a:cs typeface="Sora" panose="020B0604020202020204" charset="0"/>
              </a:rPr>
              <a:t>Distribution If H0 </a:t>
            </a:r>
            <a:r>
              <a:rPr lang="en-US" dirty="0" err="1">
                <a:solidFill>
                  <a:schemeClr val="bg2">
                    <a:lumMod val="75000"/>
                  </a:schemeClr>
                </a:solidFill>
                <a:latin typeface="Sora" panose="020B0604020202020204" charset="0"/>
                <a:cs typeface="Sora" panose="020B0604020202020204" charset="0"/>
              </a:rPr>
              <a:t>Recived</a:t>
            </a:r>
            <a:endParaRPr lang="en-ID" dirty="0">
              <a:solidFill>
                <a:schemeClr val="bg2">
                  <a:lumMod val="75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90544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err="1">
                <a:solidFill>
                  <a:schemeClr val="bg2">
                    <a:lumMod val="75000"/>
                  </a:schemeClr>
                </a:solidFill>
              </a:rPr>
              <a:t>Hipotesis</a:t>
            </a:r>
            <a:r>
              <a:rPr lang="en-US" sz="3200" dirty="0">
                <a:solidFill>
                  <a:schemeClr val="bg2">
                    <a:lumMod val="75000"/>
                  </a:schemeClr>
                </a:solidFill>
              </a:rPr>
              <a:t> Test</a:t>
            </a:r>
            <a:endParaRPr dirty="0">
              <a:solidFill>
                <a:schemeClr val="bg2">
                  <a:lumMod val="75000"/>
                </a:schemeClr>
              </a:solidFill>
            </a:endParaRPr>
          </a:p>
        </p:txBody>
      </p:sp>
      <p:sp>
        <p:nvSpPr>
          <p:cNvPr id="2" name="Rectangle 1">
            <a:extLst>
              <a:ext uri="{FF2B5EF4-FFF2-40B4-BE49-F238E27FC236}">
                <a16:creationId xmlns:a16="http://schemas.microsoft.com/office/drawing/2014/main" id="{ABDB8585-D271-E0EB-C8D0-93C7F2316655}"/>
              </a:ext>
            </a:extLst>
          </p:cNvPr>
          <p:cNvSpPr>
            <a:spLocks noChangeArrowheads="1"/>
          </p:cNvSpPr>
          <p:nvPr/>
        </p:nvSpPr>
        <p:spPr bwMode="auto">
          <a:xfrm>
            <a:off x="388943" y="1506159"/>
            <a:ext cx="38274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a:ln>
                  <a:noFill/>
                </a:ln>
                <a:solidFill>
                  <a:schemeClr val="bg2">
                    <a:lumMod val="75000"/>
                  </a:schemeClr>
                </a:solidFill>
                <a:effectLst/>
                <a:latin typeface="Sora" panose="020B0604020202020204" charset="0"/>
                <a:cs typeface="Sora" panose="020B0604020202020204" charset="0"/>
              </a:rPr>
              <a:t>Convidence</a:t>
            </a:r>
            <a:r>
              <a:rPr kumimoji="0" lang="en-US" altLang="en-US" sz="1800" b="0" i="0" u="none" strike="noStrike" cap="none" normalizeH="0" baseline="0" dirty="0">
                <a:ln>
                  <a:noFill/>
                </a:ln>
                <a:solidFill>
                  <a:schemeClr val="bg2">
                    <a:lumMod val="75000"/>
                  </a:schemeClr>
                </a:solidFill>
                <a:effectLst/>
                <a:latin typeface="Sora" panose="020B0604020202020204" charset="0"/>
                <a:cs typeface="Sora" panose="020B0604020202020204" charset="0"/>
              </a:rPr>
              <a:t> Interval </a:t>
            </a:r>
          </a:p>
        </p:txBody>
      </p:sp>
      <p:sp>
        <p:nvSpPr>
          <p:cNvPr id="3" name="TextBox 2">
            <a:extLst>
              <a:ext uri="{FF2B5EF4-FFF2-40B4-BE49-F238E27FC236}">
                <a16:creationId xmlns:a16="http://schemas.microsoft.com/office/drawing/2014/main" id="{B24FD377-7AD8-B0FE-3189-742009A41239}"/>
              </a:ext>
            </a:extLst>
          </p:cNvPr>
          <p:cNvSpPr txBox="1"/>
          <p:nvPr/>
        </p:nvSpPr>
        <p:spPr>
          <a:xfrm>
            <a:off x="388943" y="2016464"/>
            <a:ext cx="11498257" cy="738664"/>
          </a:xfrm>
          <a:prstGeom prst="rect">
            <a:avLst/>
          </a:prstGeom>
          <a:noFill/>
        </p:spPr>
        <p:txBody>
          <a:bodyPr wrap="square" rtlCol="0">
            <a:spAutoFit/>
          </a:bodyPr>
          <a:lstStyle/>
          <a:p>
            <a:r>
              <a:rPr lang="en-ID" dirty="0">
                <a:solidFill>
                  <a:schemeClr val="bg2">
                    <a:lumMod val="75000"/>
                  </a:schemeClr>
                </a:solidFill>
                <a:latin typeface="Sora" panose="020B0604020202020204" charset="0"/>
                <a:cs typeface="Sora" panose="020B0604020202020204" charset="0"/>
              </a:rPr>
              <a:t>We are trust that 95% range sum of </a:t>
            </a:r>
            <a:r>
              <a:rPr lang="en-ID" dirty="0" err="1">
                <a:solidFill>
                  <a:schemeClr val="bg2">
                    <a:lumMod val="75000"/>
                  </a:schemeClr>
                </a:solidFill>
                <a:latin typeface="Sora" panose="020B0604020202020204" charset="0"/>
                <a:cs typeface="Sora" panose="020B0604020202020204" charset="0"/>
              </a:rPr>
              <a:t>rent_bike</a:t>
            </a:r>
            <a:r>
              <a:rPr lang="en-ID" dirty="0">
                <a:solidFill>
                  <a:schemeClr val="bg2">
                    <a:lumMod val="75000"/>
                  </a:schemeClr>
                </a:solidFill>
                <a:latin typeface="Sora" panose="020B0604020202020204" charset="0"/>
                <a:cs typeface="Sora" panose="020B0604020202020204" charset="0"/>
              </a:rPr>
              <a:t> when seasons (summer) ≥ seasons (spring) as big as 342.79 – 265.28, hour (afternoon) ≥ hour (morning) as big as 336.72 – 262.44, and we are trust sum of rainfall when season (summer) ≥ hour (spring) as big as 0.15 – 0.012.</a:t>
            </a:r>
          </a:p>
        </p:txBody>
      </p:sp>
    </p:spTree>
    <p:extLst>
      <p:ext uri="{BB962C8B-B14F-4D97-AF65-F5344CB8AC3E}">
        <p14:creationId xmlns:p14="http://schemas.microsoft.com/office/powerpoint/2010/main" val="243946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Modeling OLS</a:t>
            </a:r>
            <a:endParaRPr dirty="0"/>
          </a:p>
        </p:txBody>
      </p:sp>
    </p:spTree>
    <p:extLst>
      <p:ext uri="{BB962C8B-B14F-4D97-AF65-F5344CB8AC3E}">
        <p14:creationId xmlns:p14="http://schemas.microsoft.com/office/powerpoint/2010/main" val="2700587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b="0" i="0" u="none" strike="noStrike" cap="none" dirty="0">
                <a:solidFill>
                  <a:srgbClr val="103864"/>
                </a:solidFill>
                <a:latin typeface="Sora"/>
                <a:ea typeface="Sora"/>
                <a:cs typeface="Sora"/>
                <a:sym typeface="Sora"/>
              </a:rPr>
              <a:t>Introduction</a:t>
            </a:r>
            <a:endParaRPr sz="2000" b="0" i="0" u="none" strike="noStrike" cap="none"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Datasets Description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Problem Statements and Goals</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EDA (Exploratory data analysis)</a:t>
            </a:r>
          </a:p>
          <a:p>
            <a:pPr marL="285750" marR="0" lvl="0" indent="-285750" algn="l" rtl="0">
              <a:lnSpc>
                <a:spcPct val="100000"/>
              </a:lnSpc>
              <a:spcBef>
                <a:spcPts val="0"/>
              </a:spcBef>
              <a:spcAft>
                <a:spcPts val="0"/>
              </a:spcAft>
              <a:buClr>
                <a:srgbClr val="103864"/>
              </a:buClr>
              <a:buSzPts val="2000"/>
              <a:buFont typeface="Sora"/>
              <a:buChar char="■"/>
            </a:pPr>
            <a:r>
              <a:rPr lang="en-US" sz="2000" dirty="0" err="1">
                <a:solidFill>
                  <a:srgbClr val="103864"/>
                </a:solidFill>
                <a:latin typeface="Sora"/>
                <a:ea typeface="Sora"/>
                <a:cs typeface="Sora"/>
                <a:sym typeface="Sora"/>
              </a:rPr>
              <a:t>Hipotesis</a:t>
            </a:r>
            <a:r>
              <a:rPr lang="en-US" sz="2000" dirty="0">
                <a:solidFill>
                  <a:srgbClr val="103864"/>
                </a:solidFill>
                <a:latin typeface="Sora"/>
                <a:ea typeface="Sora"/>
                <a:cs typeface="Sora"/>
                <a:sym typeface="Sora"/>
              </a:rPr>
              <a:t> test</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Model OLS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Cross Validation </a:t>
            </a:r>
          </a:p>
          <a:p>
            <a:pPr marL="285750" marR="0" lvl="0" indent="-285750" algn="l" rtl="0">
              <a:lnSpc>
                <a:spcPct val="100000"/>
              </a:lnSpc>
              <a:spcBef>
                <a:spcPts val="0"/>
              </a:spcBef>
              <a:spcAft>
                <a:spcPts val="0"/>
              </a:spcAft>
              <a:buClr>
                <a:srgbClr val="103864"/>
              </a:buClr>
              <a:buSzPts val="2000"/>
              <a:buFont typeface="Sora"/>
              <a:buChar char="■"/>
            </a:pPr>
            <a:r>
              <a:rPr lang="en-US" sz="2000" dirty="0" err="1">
                <a:solidFill>
                  <a:srgbClr val="103864"/>
                </a:solidFill>
                <a:latin typeface="Sora"/>
                <a:ea typeface="Sora"/>
                <a:cs typeface="Sora"/>
                <a:sym typeface="Sora"/>
              </a:rPr>
              <a:t>Conclution</a:t>
            </a:r>
            <a:endParaRPr lang="en-US"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Notes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Modeling OLS</a:t>
            </a:r>
            <a:endParaRPr dirty="0"/>
          </a:p>
        </p:txBody>
      </p:sp>
      <p:sp>
        <p:nvSpPr>
          <p:cNvPr id="2" name="TextBox 1">
            <a:extLst>
              <a:ext uri="{FF2B5EF4-FFF2-40B4-BE49-F238E27FC236}">
                <a16:creationId xmlns:a16="http://schemas.microsoft.com/office/drawing/2014/main" id="{ED7BCD2A-94F5-9CF6-60B0-3E15A5B58820}"/>
              </a:ext>
            </a:extLst>
          </p:cNvPr>
          <p:cNvSpPr txBox="1"/>
          <p:nvPr/>
        </p:nvSpPr>
        <p:spPr>
          <a:xfrm>
            <a:off x="401557" y="1396013"/>
            <a:ext cx="7324441" cy="369332"/>
          </a:xfrm>
          <a:prstGeom prst="rect">
            <a:avLst/>
          </a:prstGeom>
          <a:noFill/>
        </p:spPr>
        <p:txBody>
          <a:bodyPr wrap="none" rtlCol="0">
            <a:spAutoFit/>
          </a:bodyPr>
          <a:lstStyle/>
          <a:p>
            <a:r>
              <a:rPr lang="en-US" sz="1800" dirty="0">
                <a:solidFill>
                  <a:schemeClr val="bg2">
                    <a:lumMod val="75000"/>
                  </a:schemeClr>
                </a:solidFill>
                <a:latin typeface="Sora" panose="020B0604020202020204" charset="0"/>
                <a:cs typeface="Sora" panose="020B0604020202020204" charset="0"/>
              </a:rPr>
              <a:t>Single predictor vs single outcome (</a:t>
            </a:r>
            <a:r>
              <a:rPr lang="en-US" sz="1800" dirty="0" err="1">
                <a:solidFill>
                  <a:schemeClr val="bg2">
                    <a:lumMod val="75000"/>
                  </a:schemeClr>
                </a:solidFill>
                <a:latin typeface="Sora" panose="020B0604020202020204" charset="0"/>
                <a:cs typeface="Sora" panose="020B0604020202020204" charset="0"/>
              </a:rPr>
              <a:t>Temperatur</a:t>
            </a:r>
            <a:r>
              <a:rPr lang="en-US" sz="1800" dirty="0">
                <a:solidFill>
                  <a:schemeClr val="bg2">
                    <a:lumMod val="75000"/>
                  </a:schemeClr>
                </a:solidFill>
                <a:latin typeface="Sora" panose="020B0604020202020204" charset="0"/>
                <a:cs typeface="Sora" panose="020B0604020202020204" charset="0"/>
              </a:rPr>
              <a:t> vs </a:t>
            </a:r>
            <a:r>
              <a:rPr lang="en-US" sz="1800" dirty="0" err="1">
                <a:solidFill>
                  <a:schemeClr val="bg2">
                    <a:lumMod val="75000"/>
                  </a:schemeClr>
                </a:solidFill>
                <a:latin typeface="Sora" panose="020B0604020202020204" charset="0"/>
                <a:cs typeface="Sora" panose="020B0604020202020204" charset="0"/>
              </a:rPr>
              <a:t>rent_bike</a:t>
            </a:r>
            <a:r>
              <a:rPr lang="en-US" sz="1800" dirty="0">
                <a:solidFill>
                  <a:schemeClr val="bg2">
                    <a:lumMod val="75000"/>
                  </a:schemeClr>
                </a:solidFill>
                <a:latin typeface="Sora" panose="020B0604020202020204" charset="0"/>
                <a:cs typeface="Sora" panose="020B0604020202020204" charset="0"/>
              </a:rPr>
              <a:t>):</a:t>
            </a:r>
            <a:endParaRPr lang="en-ID" sz="1800" dirty="0">
              <a:solidFill>
                <a:schemeClr val="bg2">
                  <a:lumMod val="75000"/>
                </a:schemeClr>
              </a:solidFill>
              <a:latin typeface="Sora" panose="020B0604020202020204" charset="0"/>
              <a:cs typeface="Sora" panose="020B0604020202020204" charset="0"/>
            </a:endParaRPr>
          </a:p>
        </p:txBody>
      </p:sp>
      <p:pic>
        <p:nvPicPr>
          <p:cNvPr id="7" name="Picture 6">
            <a:extLst>
              <a:ext uri="{FF2B5EF4-FFF2-40B4-BE49-F238E27FC236}">
                <a16:creationId xmlns:a16="http://schemas.microsoft.com/office/drawing/2014/main" id="{C8F4F1F4-9744-9F40-0B70-771167A70D6A}"/>
              </a:ext>
            </a:extLst>
          </p:cNvPr>
          <p:cNvPicPr>
            <a:picLocks noChangeAspect="1"/>
          </p:cNvPicPr>
          <p:nvPr/>
        </p:nvPicPr>
        <p:blipFill>
          <a:blip r:embed="rId3"/>
          <a:stretch>
            <a:fillRect/>
          </a:stretch>
        </p:blipFill>
        <p:spPr>
          <a:xfrm>
            <a:off x="333327" y="2093349"/>
            <a:ext cx="7995021" cy="2608376"/>
          </a:xfrm>
          <a:prstGeom prst="rect">
            <a:avLst/>
          </a:prstGeom>
        </p:spPr>
      </p:pic>
      <p:sp>
        <p:nvSpPr>
          <p:cNvPr id="8" name="TextBox 7">
            <a:extLst>
              <a:ext uri="{FF2B5EF4-FFF2-40B4-BE49-F238E27FC236}">
                <a16:creationId xmlns:a16="http://schemas.microsoft.com/office/drawing/2014/main" id="{E42B6CA4-F930-BB04-69D4-528653891CAF}"/>
              </a:ext>
            </a:extLst>
          </p:cNvPr>
          <p:cNvSpPr txBox="1"/>
          <p:nvPr/>
        </p:nvSpPr>
        <p:spPr>
          <a:xfrm>
            <a:off x="1083381" y="1939460"/>
            <a:ext cx="2432076" cy="307777"/>
          </a:xfrm>
          <a:prstGeom prst="rect">
            <a:avLst/>
          </a:prstGeom>
          <a:noFill/>
        </p:spPr>
        <p:txBody>
          <a:bodyPr wrap="none" rtlCol="0">
            <a:spAutoFit/>
          </a:bodyPr>
          <a:lstStyle/>
          <a:p>
            <a:r>
              <a:rPr lang="en-US" dirty="0">
                <a:solidFill>
                  <a:schemeClr val="bg2">
                    <a:lumMod val="75000"/>
                  </a:schemeClr>
                </a:solidFill>
                <a:latin typeface="Sora" panose="020B0604020202020204" charset="0"/>
                <a:cs typeface="Sora" panose="020B0604020202020204" charset="0"/>
              </a:rPr>
              <a:t>Residual without weight:</a:t>
            </a:r>
            <a:endParaRPr lang="en-ID" dirty="0">
              <a:solidFill>
                <a:schemeClr val="bg2">
                  <a:lumMod val="75000"/>
                </a:schemeClr>
              </a:solidFill>
              <a:latin typeface="Sora" panose="020B0604020202020204" charset="0"/>
              <a:cs typeface="Sora" panose="020B0604020202020204" charset="0"/>
            </a:endParaRPr>
          </a:p>
        </p:txBody>
      </p:sp>
      <p:pic>
        <p:nvPicPr>
          <p:cNvPr id="12" name="Picture 11">
            <a:extLst>
              <a:ext uri="{FF2B5EF4-FFF2-40B4-BE49-F238E27FC236}">
                <a16:creationId xmlns:a16="http://schemas.microsoft.com/office/drawing/2014/main" id="{31273BA0-3D18-0B26-733B-791A04A8A7BA}"/>
              </a:ext>
            </a:extLst>
          </p:cNvPr>
          <p:cNvPicPr>
            <a:picLocks noChangeAspect="1"/>
          </p:cNvPicPr>
          <p:nvPr/>
        </p:nvPicPr>
        <p:blipFill>
          <a:blip r:embed="rId4"/>
          <a:stretch>
            <a:fillRect/>
          </a:stretch>
        </p:blipFill>
        <p:spPr>
          <a:xfrm>
            <a:off x="8328348" y="2108774"/>
            <a:ext cx="3325963" cy="2466056"/>
          </a:xfrm>
          <a:prstGeom prst="rect">
            <a:avLst/>
          </a:prstGeom>
        </p:spPr>
      </p:pic>
      <p:sp>
        <p:nvSpPr>
          <p:cNvPr id="13" name="TextBox 12">
            <a:extLst>
              <a:ext uri="{FF2B5EF4-FFF2-40B4-BE49-F238E27FC236}">
                <a16:creationId xmlns:a16="http://schemas.microsoft.com/office/drawing/2014/main" id="{FD6711FD-6BE0-E14C-93D9-2DAF660297C1}"/>
              </a:ext>
            </a:extLst>
          </p:cNvPr>
          <p:cNvSpPr txBox="1"/>
          <p:nvPr/>
        </p:nvSpPr>
        <p:spPr>
          <a:xfrm>
            <a:off x="9080500" y="1868198"/>
            <a:ext cx="2028119" cy="307777"/>
          </a:xfrm>
          <a:prstGeom prst="rect">
            <a:avLst/>
          </a:prstGeom>
          <a:noFill/>
        </p:spPr>
        <p:txBody>
          <a:bodyPr wrap="none" rtlCol="0">
            <a:spAutoFit/>
          </a:bodyPr>
          <a:lstStyle/>
          <a:p>
            <a:r>
              <a:rPr lang="en-US" dirty="0">
                <a:solidFill>
                  <a:schemeClr val="bg2">
                    <a:lumMod val="75000"/>
                  </a:schemeClr>
                </a:solidFill>
                <a:latin typeface="Sora" panose="020B0604020202020204" charset="0"/>
                <a:cs typeface="Sora" panose="020B0604020202020204" charset="0"/>
              </a:rPr>
              <a:t>Normal error weight</a:t>
            </a:r>
            <a:endParaRPr lang="en-ID" dirty="0">
              <a:solidFill>
                <a:schemeClr val="bg2">
                  <a:lumMod val="75000"/>
                </a:schemeClr>
              </a:solidFill>
              <a:latin typeface="Sora" panose="020B0604020202020204" charset="0"/>
              <a:cs typeface="Sora" panose="020B0604020202020204" charset="0"/>
            </a:endParaRPr>
          </a:p>
        </p:txBody>
      </p:sp>
      <p:sp>
        <p:nvSpPr>
          <p:cNvPr id="15" name="TextBox 14">
            <a:extLst>
              <a:ext uri="{FF2B5EF4-FFF2-40B4-BE49-F238E27FC236}">
                <a16:creationId xmlns:a16="http://schemas.microsoft.com/office/drawing/2014/main" id="{6C74BC33-E9AE-5131-F279-2186AF50FD9D}"/>
              </a:ext>
            </a:extLst>
          </p:cNvPr>
          <p:cNvSpPr txBox="1"/>
          <p:nvPr/>
        </p:nvSpPr>
        <p:spPr>
          <a:xfrm>
            <a:off x="5359400" y="1911519"/>
            <a:ext cx="2766156" cy="307777"/>
          </a:xfrm>
          <a:prstGeom prst="rect">
            <a:avLst/>
          </a:prstGeom>
          <a:noFill/>
        </p:spPr>
        <p:txBody>
          <a:bodyPr wrap="square">
            <a:spAutoFit/>
          </a:bodyPr>
          <a:lstStyle/>
          <a:p>
            <a:r>
              <a:rPr lang="en-US" dirty="0">
                <a:solidFill>
                  <a:schemeClr val="bg2">
                    <a:lumMod val="75000"/>
                  </a:schemeClr>
                </a:solidFill>
                <a:latin typeface="Sora" panose="020B0604020202020204" charset="0"/>
                <a:cs typeface="Sora" panose="020B0604020202020204" charset="0"/>
              </a:rPr>
              <a:t>Residual with add weight </a:t>
            </a:r>
            <a:endParaRPr lang="en-ID" dirty="0"/>
          </a:p>
        </p:txBody>
      </p:sp>
      <p:sp>
        <p:nvSpPr>
          <p:cNvPr id="17" name="TextBox 16">
            <a:extLst>
              <a:ext uri="{FF2B5EF4-FFF2-40B4-BE49-F238E27FC236}">
                <a16:creationId xmlns:a16="http://schemas.microsoft.com/office/drawing/2014/main" id="{FB2823E9-9F0B-D3FA-BFF3-0959D729374F}"/>
              </a:ext>
            </a:extLst>
          </p:cNvPr>
          <p:cNvSpPr txBox="1"/>
          <p:nvPr/>
        </p:nvSpPr>
        <p:spPr>
          <a:xfrm>
            <a:off x="819150" y="4950360"/>
            <a:ext cx="10560050" cy="523220"/>
          </a:xfrm>
          <a:prstGeom prst="rect">
            <a:avLst/>
          </a:prstGeom>
          <a:noFill/>
        </p:spPr>
        <p:txBody>
          <a:bodyPr wrap="square">
            <a:spAutoFit/>
          </a:bodyPr>
          <a:lstStyle/>
          <a:p>
            <a:r>
              <a:rPr lang="pt-BR" dirty="0">
                <a:solidFill>
                  <a:schemeClr val="bg2">
                    <a:lumMod val="75000"/>
                  </a:schemeClr>
                </a:solidFill>
                <a:latin typeface="Sora" panose="020B0604020202020204" charset="0"/>
                <a:cs typeface="Sora" panose="020B0604020202020204" charset="0"/>
              </a:rPr>
              <a:t>R-square as big as 0.2900448841778287 and RSME as big as 543.4363268944784 and if we use multiple column predictor (seasons and temperatur vs rent_bike r-square and RSME is not far different.</a:t>
            </a:r>
          </a:p>
        </p:txBody>
      </p:sp>
    </p:spTree>
    <p:extLst>
      <p:ext uri="{BB962C8B-B14F-4D97-AF65-F5344CB8AC3E}">
        <p14:creationId xmlns:p14="http://schemas.microsoft.com/office/powerpoint/2010/main" val="941581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B194-140E-4D6C-C558-304930AD0E4F}"/>
              </a:ext>
            </a:extLst>
          </p:cNvPr>
          <p:cNvSpPr>
            <a:spLocks noGrp="1"/>
          </p:cNvSpPr>
          <p:nvPr>
            <p:ph type="title"/>
          </p:nvPr>
        </p:nvSpPr>
        <p:spPr/>
        <p:txBody>
          <a:bodyPr/>
          <a:lstStyle/>
          <a:p>
            <a:r>
              <a:rPr lang="en-US" sz="3200" dirty="0"/>
              <a:t>Modeling OLS</a:t>
            </a:r>
            <a:endParaRPr lang="en-ID" dirty="0"/>
          </a:p>
        </p:txBody>
      </p:sp>
      <p:sp>
        <p:nvSpPr>
          <p:cNvPr id="4" name="TextBox 3">
            <a:extLst>
              <a:ext uri="{FF2B5EF4-FFF2-40B4-BE49-F238E27FC236}">
                <a16:creationId xmlns:a16="http://schemas.microsoft.com/office/drawing/2014/main" id="{858812A5-BD6F-2DD4-1E42-FDA31C2033F5}"/>
              </a:ext>
            </a:extLst>
          </p:cNvPr>
          <p:cNvSpPr txBox="1"/>
          <p:nvPr/>
        </p:nvSpPr>
        <p:spPr>
          <a:xfrm>
            <a:off x="501650" y="1536799"/>
            <a:ext cx="7321550" cy="369332"/>
          </a:xfrm>
          <a:prstGeom prst="rect">
            <a:avLst/>
          </a:prstGeom>
          <a:noFill/>
        </p:spPr>
        <p:txBody>
          <a:bodyPr wrap="square">
            <a:spAutoFit/>
          </a:bodyPr>
          <a:lstStyle/>
          <a:p>
            <a:r>
              <a:rPr lang="en-US" sz="1800" dirty="0">
                <a:solidFill>
                  <a:schemeClr val="bg2">
                    <a:lumMod val="75000"/>
                  </a:schemeClr>
                </a:solidFill>
                <a:latin typeface="Sora" panose="020B0604020202020204" charset="0"/>
                <a:cs typeface="Sora" panose="020B0604020202020204" charset="0"/>
              </a:rPr>
              <a:t>Transformation with normalizer columns: </a:t>
            </a:r>
            <a:endParaRPr lang="en-ID" sz="1800" dirty="0">
              <a:solidFill>
                <a:schemeClr val="bg2">
                  <a:lumMod val="75000"/>
                </a:schemeClr>
              </a:solidFill>
              <a:latin typeface="Sora" panose="020B0604020202020204" charset="0"/>
              <a:cs typeface="Sora" panose="020B0604020202020204" charset="0"/>
            </a:endParaRPr>
          </a:p>
        </p:txBody>
      </p:sp>
      <p:pic>
        <p:nvPicPr>
          <p:cNvPr id="6" name="Picture 5">
            <a:extLst>
              <a:ext uri="{FF2B5EF4-FFF2-40B4-BE49-F238E27FC236}">
                <a16:creationId xmlns:a16="http://schemas.microsoft.com/office/drawing/2014/main" id="{1AD27E6C-05F0-1A83-B1CE-BB31E32AEF95}"/>
              </a:ext>
            </a:extLst>
          </p:cNvPr>
          <p:cNvPicPr>
            <a:picLocks noChangeAspect="1"/>
          </p:cNvPicPr>
          <p:nvPr/>
        </p:nvPicPr>
        <p:blipFill>
          <a:blip r:embed="rId2"/>
          <a:stretch>
            <a:fillRect/>
          </a:stretch>
        </p:blipFill>
        <p:spPr>
          <a:xfrm>
            <a:off x="0" y="2064353"/>
            <a:ext cx="2889121" cy="2014509"/>
          </a:xfrm>
          <a:prstGeom prst="rect">
            <a:avLst/>
          </a:prstGeom>
        </p:spPr>
      </p:pic>
      <p:pic>
        <p:nvPicPr>
          <p:cNvPr id="8" name="Picture 7">
            <a:extLst>
              <a:ext uri="{FF2B5EF4-FFF2-40B4-BE49-F238E27FC236}">
                <a16:creationId xmlns:a16="http://schemas.microsoft.com/office/drawing/2014/main" id="{F7FB2B9D-AD18-A9FD-14F7-4670B4ECE852}"/>
              </a:ext>
            </a:extLst>
          </p:cNvPr>
          <p:cNvPicPr>
            <a:picLocks noChangeAspect="1"/>
          </p:cNvPicPr>
          <p:nvPr/>
        </p:nvPicPr>
        <p:blipFill>
          <a:blip r:embed="rId3"/>
          <a:stretch>
            <a:fillRect/>
          </a:stretch>
        </p:blipFill>
        <p:spPr>
          <a:xfrm>
            <a:off x="2872132" y="2064353"/>
            <a:ext cx="2580586" cy="2014508"/>
          </a:xfrm>
          <a:prstGeom prst="rect">
            <a:avLst/>
          </a:prstGeom>
        </p:spPr>
      </p:pic>
      <p:pic>
        <p:nvPicPr>
          <p:cNvPr id="10" name="Picture 9">
            <a:extLst>
              <a:ext uri="{FF2B5EF4-FFF2-40B4-BE49-F238E27FC236}">
                <a16:creationId xmlns:a16="http://schemas.microsoft.com/office/drawing/2014/main" id="{5AE15C00-FF24-9F7E-1CEC-15D8A1B8F894}"/>
              </a:ext>
            </a:extLst>
          </p:cNvPr>
          <p:cNvPicPr>
            <a:picLocks noChangeAspect="1"/>
          </p:cNvPicPr>
          <p:nvPr/>
        </p:nvPicPr>
        <p:blipFill>
          <a:blip r:embed="rId4"/>
          <a:stretch>
            <a:fillRect/>
          </a:stretch>
        </p:blipFill>
        <p:spPr>
          <a:xfrm>
            <a:off x="6089714" y="3956267"/>
            <a:ext cx="2842628" cy="2131971"/>
          </a:xfrm>
          <a:prstGeom prst="rect">
            <a:avLst/>
          </a:prstGeom>
        </p:spPr>
      </p:pic>
      <p:pic>
        <p:nvPicPr>
          <p:cNvPr id="12" name="Picture 11">
            <a:extLst>
              <a:ext uri="{FF2B5EF4-FFF2-40B4-BE49-F238E27FC236}">
                <a16:creationId xmlns:a16="http://schemas.microsoft.com/office/drawing/2014/main" id="{43E8BC01-E27D-9B21-4AF2-B75B1A410476}"/>
              </a:ext>
            </a:extLst>
          </p:cNvPr>
          <p:cNvPicPr>
            <a:picLocks noChangeAspect="1"/>
          </p:cNvPicPr>
          <p:nvPr/>
        </p:nvPicPr>
        <p:blipFill>
          <a:blip r:embed="rId5"/>
          <a:stretch>
            <a:fillRect/>
          </a:stretch>
        </p:blipFill>
        <p:spPr>
          <a:xfrm>
            <a:off x="9050802" y="4078862"/>
            <a:ext cx="2739683" cy="2009376"/>
          </a:xfrm>
          <a:prstGeom prst="rect">
            <a:avLst/>
          </a:prstGeom>
        </p:spPr>
      </p:pic>
      <p:sp>
        <p:nvSpPr>
          <p:cNvPr id="13" name="TextBox 12">
            <a:extLst>
              <a:ext uri="{FF2B5EF4-FFF2-40B4-BE49-F238E27FC236}">
                <a16:creationId xmlns:a16="http://schemas.microsoft.com/office/drawing/2014/main" id="{59514AD6-E701-B040-0FF1-ECFDD1BD09CA}"/>
              </a:ext>
            </a:extLst>
          </p:cNvPr>
          <p:cNvSpPr txBox="1"/>
          <p:nvPr/>
        </p:nvSpPr>
        <p:spPr>
          <a:xfrm>
            <a:off x="5659093" y="1807815"/>
            <a:ext cx="6365759" cy="2031325"/>
          </a:xfrm>
          <a:prstGeom prst="rect">
            <a:avLst/>
          </a:prstGeom>
          <a:noFill/>
        </p:spPr>
        <p:txBody>
          <a:bodyPr wrap="square">
            <a:spAutoFit/>
          </a:bodyPr>
          <a:lstStyle/>
          <a:p>
            <a:r>
              <a:rPr lang="en-US" dirty="0">
                <a:solidFill>
                  <a:schemeClr val="bg2">
                    <a:lumMod val="75000"/>
                  </a:schemeClr>
                </a:solidFill>
                <a:latin typeface="Sora" panose="020B0604020202020204" charset="0"/>
                <a:cs typeface="Sora" panose="020B0604020202020204" charset="0"/>
              </a:rPr>
              <a:t>Single column predictor :</a:t>
            </a:r>
          </a:p>
          <a:p>
            <a:r>
              <a:rPr lang="en-ID" dirty="0">
                <a:solidFill>
                  <a:schemeClr val="bg2">
                    <a:lumMod val="75000"/>
                  </a:schemeClr>
                </a:solidFill>
                <a:latin typeface="Sora" panose="020B0604020202020204" charset="0"/>
                <a:cs typeface="Sora" panose="020B0604020202020204" charset="0"/>
              </a:rPr>
              <a:t>R-square as big as 0.8493138352332285 and RMSE as big as 0.07159913422628561 very different with before.</a:t>
            </a:r>
          </a:p>
          <a:p>
            <a:endParaRPr lang="en-ID" dirty="0">
              <a:solidFill>
                <a:schemeClr val="bg2">
                  <a:lumMod val="75000"/>
                </a:schemeClr>
              </a:solidFill>
              <a:latin typeface="Sora" panose="020B0604020202020204" charset="0"/>
              <a:cs typeface="Sora" panose="020B0604020202020204" charset="0"/>
            </a:endParaRPr>
          </a:p>
          <a:p>
            <a:r>
              <a:rPr lang="en-ID" dirty="0">
                <a:solidFill>
                  <a:schemeClr val="bg2">
                    <a:lumMod val="75000"/>
                  </a:schemeClr>
                </a:solidFill>
                <a:latin typeface="Sora" panose="020B0604020202020204" charset="0"/>
                <a:cs typeface="Sora" panose="020B0604020202020204" charset="0"/>
              </a:rPr>
              <a:t>Then </a:t>
            </a:r>
            <a:r>
              <a:rPr lang="en-ID" dirty="0" err="1">
                <a:solidFill>
                  <a:schemeClr val="bg2">
                    <a:lumMod val="75000"/>
                  </a:schemeClr>
                </a:solidFill>
                <a:latin typeface="Sora" panose="020B0604020202020204" charset="0"/>
                <a:cs typeface="Sora" panose="020B0604020202020204" charset="0"/>
              </a:rPr>
              <a:t>interpretastion</a:t>
            </a:r>
            <a:r>
              <a:rPr lang="en-ID" dirty="0">
                <a:solidFill>
                  <a:schemeClr val="bg2">
                    <a:lumMod val="75000"/>
                  </a:schemeClr>
                </a:solidFill>
                <a:latin typeface="Sora" panose="020B0604020202020204" charset="0"/>
                <a:cs typeface="Sora" panose="020B0604020202020204" charset="0"/>
              </a:rPr>
              <a:t> on model single predictor is : rent=1.011656+−0.825444(Temperature) where if </a:t>
            </a:r>
            <a:r>
              <a:rPr lang="en-ID" dirty="0" err="1">
                <a:solidFill>
                  <a:schemeClr val="bg2">
                    <a:lumMod val="75000"/>
                  </a:schemeClr>
                </a:solidFill>
                <a:latin typeface="Sora" panose="020B0604020202020204" charset="0"/>
                <a:cs typeface="Sora" panose="020B0604020202020204" charset="0"/>
              </a:rPr>
              <a:t>temperatur</a:t>
            </a:r>
            <a:r>
              <a:rPr lang="en-ID" dirty="0">
                <a:solidFill>
                  <a:schemeClr val="bg2">
                    <a:lumMod val="75000"/>
                  </a:schemeClr>
                </a:solidFill>
                <a:latin typeface="Sora" panose="020B0604020202020204" charset="0"/>
                <a:cs typeface="Sora" panose="020B0604020202020204" charset="0"/>
              </a:rPr>
              <a:t> value zero then sum of </a:t>
            </a:r>
            <a:r>
              <a:rPr lang="en-ID" dirty="0" err="1">
                <a:solidFill>
                  <a:schemeClr val="bg2">
                    <a:lumMod val="75000"/>
                  </a:schemeClr>
                </a:solidFill>
                <a:latin typeface="Sora" panose="020B0604020202020204" charset="0"/>
                <a:cs typeface="Sora" panose="020B0604020202020204" charset="0"/>
              </a:rPr>
              <a:t>rent_bike</a:t>
            </a:r>
            <a:r>
              <a:rPr lang="en-ID" dirty="0">
                <a:solidFill>
                  <a:schemeClr val="bg2">
                    <a:lumMod val="75000"/>
                  </a:schemeClr>
                </a:solidFill>
                <a:latin typeface="Sora" panose="020B0604020202020204" charset="0"/>
                <a:cs typeface="Sora" panose="020B0604020202020204" charset="0"/>
              </a:rPr>
              <a:t> increase as big as 1.011 but if </a:t>
            </a:r>
            <a:r>
              <a:rPr lang="en-ID" dirty="0" err="1">
                <a:solidFill>
                  <a:schemeClr val="bg2">
                    <a:lumMod val="75000"/>
                  </a:schemeClr>
                </a:solidFill>
                <a:latin typeface="Sora" panose="020B0604020202020204" charset="0"/>
                <a:cs typeface="Sora" panose="020B0604020202020204" charset="0"/>
              </a:rPr>
              <a:t>temperatur</a:t>
            </a:r>
            <a:r>
              <a:rPr lang="en-ID" dirty="0">
                <a:solidFill>
                  <a:schemeClr val="bg2">
                    <a:lumMod val="75000"/>
                  </a:schemeClr>
                </a:solidFill>
                <a:latin typeface="Sora" panose="020B0604020202020204" charset="0"/>
                <a:cs typeface="Sora" panose="020B0604020202020204" charset="0"/>
              </a:rPr>
              <a:t> have values input then values input will times with 0.824.</a:t>
            </a:r>
          </a:p>
          <a:p>
            <a:endParaRPr lang="en-ID" dirty="0">
              <a:solidFill>
                <a:schemeClr val="bg2">
                  <a:lumMod val="75000"/>
                </a:schemeClr>
              </a:solidFill>
              <a:latin typeface="Sora" panose="020B0604020202020204" charset="0"/>
              <a:cs typeface="Sora" panose="020B0604020202020204" charset="0"/>
            </a:endParaRPr>
          </a:p>
        </p:txBody>
      </p:sp>
      <p:sp>
        <p:nvSpPr>
          <p:cNvPr id="15" name="TextBox 14">
            <a:extLst>
              <a:ext uri="{FF2B5EF4-FFF2-40B4-BE49-F238E27FC236}">
                <a16:creationId xmlns:a16="http://schemas.microsoft.com/office/drawing/2014/main" id="{A712C865-5E29-DD65-FF70-7618D1D0458E}"/>
              </a:ext>
            </a:extLst>
          </p:cNvPr>
          <p:cNvSpPr txBox="1"/>
          <p:nvPr/>
        </p:nvSpPr>
        <p:spPr>
          <a:xfrm>
            <a:off x="313665" y="4821940"/>
            <a:ext cx="6690850" cy="738664"/>
          </a:xfrm>
          <a:prstGeom prst="rect">
            <a:avLst/>
          </a:prstGeom>
          <a:noFill/>
        </p:spPr>
        <p:txBody>
          <a:bodyPr wrap="square">
            <a:spAutoFit/>
          </a:bodyPr>
          <a:lstStyle/>
          <a:p>
            <a:r>
              <a:rPr lang="pt-BR">
                <a:solidFill>
                  <a:schemeClr val="bg2">
                    <a:lumMod val="75000"/>
                  </a:schemeClr>
                </a:solidFill>
                <a:latin typeface="Sora" panose="020B0604020202020204" charset="0"/>
                <a:cs typeface="Sora" panose="020B0604020202020204" charset="0"/>
              </a:rPr>
              <a:t>Multiple columns predictor:</a:t>
            </a:r>
          </a:p>
          <a:p>
            <a:r>
              <a:rPr lang="pt-BR" dirty="0">
                <a:solidFill>
                  <a:schemeClr val="bg2">
                    <a:lumMod val="75000"/>
                  </a:schemeClr>
                </a:solidFill>
                <a:latin typeface="Sora" panose="020B0604020202020204" charset="0"/>
                <a:cs typeface="Sora" panose="020B0604020202020204" charset="0"/>
              </a:rPr>
              <a:t>R-square as big as 0.8705420413343773 and RMSE s big as 0.06636444372991242 very different with before.</a:t>
            </a:r>
          </a:p>
        </p:txBody>
      </p:sp>
    </p:spTree>
    <p:extLst>
      <p:ext uri="{BB962C8B-B14F-4D97-AF65-F5344CB8AC3E}">
        <p14:creationId xmlns:p14="http://schemas.microsoft.com/office/powerpoint/2010/main" val="1415342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8B194-140E-4D6C-C558-304930AD0E4F}"/>
              </a:ext>
            </a:extLst>
          </p:cNvPr>
          <p:cNvSpPr>
            <a:spLocks noGrp="1"/>
          </p:cNvSpPr>
          <p:nvPr>
            <p:ph type="title"/>
          </p:nvPr>
        </p:nvSpPr>
        <p:spPr/>
        <p:txBody>
          <a:bodyPr/>
          <a:lstStyle/>
          <a:p>
            <a:r>
              <a:rPr lang="en-US" sz="3200" dirty="0"/>
              <a:t>Modeling OLS</a:t>
            </a:r>
            <a:endParaRPr lang="en-ID" dirty="0"/>
          </a:p>
        </p:txBody>
      </p:sp>
      <p:sp>
        <p:nvSpPr>
          <p:cNvPr id="5" name="TextBox 4">
            <a:extLst>
              <a:ext uri="{FF2B5EF4-FFF2-40B4-BE49-F238E27FC236}">
                <a16:creationId xmlns:a16="http://schemas.microsoft.com/office/drawing/2014/main" id="{F6361D44-3A1F-427F-9AE3-062771155C6F}"/>
              </a:ext>
            </a:extLst>
          </p:cNvPr>
          <p:cNvSpPr txBox="1"/>
          <p:nvPr/>
        </p:nvSpPr>
        <p:spPr>
          <a:xfrm>
            <a:off x="401515" y="1536799"/>
            <a:ext cx="6690850" cy="738664"/>
          </a:xfrm>
          <a:prstGeom prst="rect">
            <a:avLst/>
          </a:prstGeom>
          <a:noFill/>
        </p:spPr>
        <p:txBody>
          <a:bodyPr wrap="square">
            <a:spAutoFit/>
          </a:bodyPr>
          <a:lstStyle/>
          <a:p>
            <a:r>
              <a:rPr lang="en-US" sz="1400" dirty="0">
                <a:solidFill>
                  <a:schemeClr val="bg2">
                    <a:lumMod val="75000"/>
                  </a:schemeClr>
                </a:solidFill>
                <a:latin typeface="Sora" panose="020B0604020202020204" charset="0"/>
                <a:cs typeface="Sora" panose="020B0604020202020204" charset="0"/>
              </a:rPr>
              <a:t>Transformation with normalizer columns:</a:t>
            </a:r>
          </a:p>
          <a:p>
            <a:r>
              <a:rPr lang="en-US" b="1" dirty="0">
                <a:solidFill>
                  <a:schemeClr val="bg2">
                    <a:lumMod val="75000"/>
                  </a:schemeClr>
                </a:solidFill>
                <a:latin typeface="Sora" panose="020B0604020202020204" charset="0"/>
                <a:cs typeface="Sora" panose="020B0604020202020204" charset="0"/>
              </a:rPr>
              <a:t>Predictor</a:t>
            </a:r>
            <a:r>
              <a:rPr lang="en-US" dirty="0">
                <a:solidFill>
                  <a:schemeClr val="bg2">
                    <a:lumMod val="75000"/>
                  </a:schemeClr>
                </a:solidFill>
                <a:latin typeface="Sora" panose="020B0604020202020204" charset="0"/>
                <a:cs typeface="Sora" panose="020B0604020202020204" charset="0"/>
              </a:rPr>
              <a:t> : Seasons, </a:t>
            </a:r>
            <a:r>
              <a:rPr lang="en-US" dirty="0" err="1">
                <a:solidFill>
                  <a:schemeClr val="bg2">
                    <a:lumMod val="75000"/>
                  </a:schemeClr>
                </a:solidFill>
                <a:latin typeface="Sora" panose="020B0604020202020204" charset="0"/>
                <a:cs typeface="Sora" panose="020B0604020202020204" charset="0"/>
              </a:rPr>
              <a:t>Temperatur</a:t>
            </a:r>
            <a:r>
              <a:rPr lang="en-US" dirty="0">
                <a:solidFill>
                  <a:schemeClr val="bg2">
                    <a:lumMod val="75000"/>
                  </a:schemeClr>
                </a:solidFill>
                <a:latin typeface="Sora" panose="020B0604020202020204" charset="0"/>
                <a:cs typeface="Sora" panose="020B0604020202020204" charset="0"/>
              </a:rPr>
              <a:t>, and </a:t>
            </a:r>
            <a:r>
              <a:rPr lang="en-US" dirty="0" err="1">
                <a:solidFill>
                  <a:schemeClr val="bg2">
                    <a:lumMod val="75000"/>
                  </a:schemeClr>
                </a:solidFill>
                <a:latin typeface="Sora" panose="020B0604020202020204" charset="0"/>
                <a:cs typeface="Sora" panose="020B0604020202020204" charset="0"/>
              </a:rPr>
              <a:t>Daw_point_temp</a:t>
            </a:r>
            <a:endParaRPr lang="en-US" dirty="0">
              <a:solidFill>
                <a:schemeClr val="bg2">
                  <a:lumMod val="75000"/>
                </a:schemeClr>
              </a:solidFill>
              <a:latin typeface="Sora" panose="020B0604020202020204" charset="0"/>
              <a:cs typeface="Sora" panose="020B0604020202020204" charset="0"/>
            </a:endParaRPr>
          </a:p>
          <a:p>
            <a:r>
              <a:rPr lang="en-US" sz="1400" b="1" dirty="0">
                <a:solidFill>
                  <a:schemeClr val="bg2">
                    <a:lumMod val="75000"/>
                  </a:schemeClr>
                </a:solidFill>
                <a:latin typeface="Sora" panose="020B0604020202020204" charset="0"/>
                <a:cs typeface="Sora" panose="020B0604020202020204" charset="0"/>
              </a:rPr>
              <a:t>Outcome</a:t>
            </a:r>
            <a:r>
              <a:rPr lang="en-US" sz="1400" dirty="0">
                <a:solidFill>
                  <a:schemeClr val="bg2">
                    <a:lumMod val="75000"/>
                  </a:schemeClr>
                </a:solidFill>
                <a:latin typeface="Sora" panose="020B0604020202020204" charset="0"/>
                <a:cs typeface="Sora" panose="020B0604020202020204" charset="0"/>
              </a:rPr>
              <a:t> : </a:t>
            </a:r>
            <a:r>
              <a:rPr lang="en-US" sz="1400" dirty="0" err="1">
                <a:solidFill>
                  <a:schemeClr val="bg2">
                    <a:lumMod val="75000"/>
                  </a:schemeClr>
                </a:solidFill>
                <a:latin typeface="Sora" panose="020B0604020202020204" charset="0"/>
                <a:cs typeface="Sora" panose="020B0604020202020204" charset="0"/>
              </a:rPr>
              <a:t>R</a:t>
            </a:r>
            <a:r>
              <a:rPr lang="en-US" dirty="0" err="1">
                <a:solidFill>
                  <a:schemeClr val="bg2">
                    <a:lumMod val="75000"/>
                  </a:schemeClr>
                </a:solidFill>
                <a:latin typeface="Sora" panose="020B0604020202020204" charset="0"/>
                <a:cs typeface="Sora" panose="020B0604020202020204" charset="0"/>
              </a:rPr>
              <a:t>ent_bike</a:t>
            </a:r>
            <a:r>
              <a:rPr lang="en-US" sz="1400" dirty="0">
                <a:solidFill>
                  <a:schemeClr val="bg2">
                    <a:lumMod val="75000"/>
                  </a:schemeClr>
                </a:solidFill>
                <a:latin typeface="Sora" panose="020B0604020202020204" charset="0"/>
                <a:cs typeface="Sora" panose="020B0604020202020204" charset="0"/>
              </a:rPr>
              <a:t> </a:t>
            </a:r>
            <a:endParaRPr lang="en-ID" sz="1400" dirty="0">
              <a:solidFill>
                <a:schemeClr val="bg2">
                  <a:lumMod val="75000"/>
                </a:schemeClr>
              </a:solidFill>
              <a:latin typeface="Sora" panose="020B0604020202020204" charset="0"/>
              <a:cs typeface="Sora" panose="020B0604020202020204" charset="0"/>
            </a:endParaRPr>
          </a:p>
        </p:txBody>
      </p:sp>
      <p:pic>
        <p:nvPicPr>
          <p:cNvPr id="9" name="Picture 8">
            <a:extLst>
              <a:ext uri="{FF2B5EF4-FFF2-40B4-BE49-F238E27FC236}">
                <a16:creationId xmlns:a16="http://schemas.microsoft.com/office/drawing/2014/main" id="{2DFA3199-FD95-3B69-842B-ABA1EC2B96EB}"/>
              </a:ext>
            </a:extLst>
          </p:cNvPr>
          <p:cNvPicPr>
            <a:picLocks noChangeAspect="1"/>
          </p:cNvPicPr>
          <p:nvPr/>
        </p:nvPicPr>
        <p:blipFill>
          <a:blip r:embed="rId2"/>
          <a:stretch>
            <a:fillRect/>
          </a:stretch>
        </p:blipFill>
        <p:spPr>
          <a:xfrm>
            <a:off x="331799" y="2569749"/>
            <a:ext cx="3415141" cy="2671147"/>
          </a:xfrm>
          <a:prstGeom prst="rect">
            <a:avLst/>
          </a:prstGeom>
        </p:spPr>
      </p:pic>
      <p:pic>
        <p:nvPicPr>
          <p:cNvPr id="14" name="Picture 13">
            <a:extLst>
              <a:ext uri="{FF2B5EF4-FFF2-40B4-BE49-F238E27FC236}">
                <a16:creationId xmlns:a16="http://schemas.microsoft.com/office/drawing/2014/main" id="{3E36C2EF-4823-D247-E10D-707DD69C5EA8}"/>
              </a:ext>
            </a:extLst>
          </p:cNvPr>
          <p:cNvPicPr>
            <a:picLocks noChangeAspect="1"/>
          </p:cNvPicPr>
          <p:nvPr/>
        </p:nvPicPr>
        <p:blipFill>
          <a:blip r:embed="rId3"/>
          <a:stretch>
            <a:fillRect/>
          </a:stretch>
        </p:blipFill>
        <p:spPr>
          <a:xfrm>
            <a:off x="4150063" y="2550133"/>
            <a:ext cx="3224131" cy="2710378"/>
          </a:xfrm>
          <a:prstGeom prst="rect">
            <a:avLst/>
          </a:prstGeom>
        </p:spPr>
      </p:pic>
      <p:pic>
        <p:nvPicPr>
          <p:cNvPr id="17" name="Picture 16">
            <a:extLst>
              <a:ext uri="{FF2B5EF4-FFF2-40B4-BE49-F238E27FC236}">
                <a16:creationId xmlns:a16="http://schemas.microsoft.com/office/drawing/2014/main" id="{5EF0E956-6499-B978-3343-2AEB65D23742}"/>
              </a:ext>
            </a:extLst>
          </p:cNvPr>
          <p:cNvPicPr>
            <a:picLocks noChangeAspect="1"/>
          </p:cNvPicPr>
          <p:nvPr/>
        </p:nvPicPr>
        <p:blipFill>
          <a:blip r:embed="rId4"/>
          <a:stretch>
            <a:fillRect/>
          </a:stretch>
        </p:blipFill>
        <p:spPr>
          <a:xfrm>
            <a:off x="7777317" y="2569749"/>
            <a:ext cx="3416347" cy="2582841"/>
          </a:xfrm>
          <a:prstGeom prst="rect">
            <a:avLst/>
          </a:prstGeom>
        </p:spPr>
      </p:pic>
      <p:sp>
        <p:nvSpPr>
          <p:cNvPr id="18" name="TextBox 17">
            <a:extLst>
              <a:ext uri="{FF2B5EF4-FFF2-40B4-BE49-F238E27FC236}">
                <a16:creationId xmlns:a16="http://schemas.microsoft.com/office/drawing/2014/main" id="{F8C543B8-7281-3137-8986-906219CA0072}"/>
              </a:ext>
            </a:extLst>
          </p:cNvPr>
          <p:cNvSpPr txBox="1"/>
          <p:nvPr/>
        </p:nvSpPr>
        <p:spPr>
          <a:xfrm>
            <a:off x="1482144" y="2315979"/>
            <a:ext cx="1114449" cy="307777"/>
          </a:xfrm>
          <a:prstGeom prst="rect">
            <a:avLst/>
          </a:prstGeom>
          <a:noFill/>
        </p:spPr>
        <p:txBody>
          <a:bodyPr wrap="square">
            <a:spAutoFit/>
          </a:bodyPr>
          <a:lstStyle/>
          <a:p>
            <a:r>
              <a:rPr lang="en-US" sz="1400" dirty="0">
                <a:solidFill>
                  <a:schemeClr val="bg2">
                    <a:lumMod val="75000"/>
                  </a:schemeClr>
                </a:solidFill>
                <a:latin typeface="Sora" panose="020B0604020202020204" charset="0"/>
                <a:cs typeface="Sora" panose="020B0604020202020204" charset="0"/>
              </a:rPr>
              <a:t>Fit model</a:t>
            </a:r>
            <a:endParaRPr lang="en-ID" sz="1400" dirty="0">
              <a:solidFill>
                <a:schemeClr val="bg2">
                  <a:lumMod val="75000"/>
                </a:schemeClr>
              </a:solidFill>
              <a:latin typeface="Sora" panose="020B0604020202020204" charset="0"/>
              <a:cs typeface="Sora" panose="020B0604020202020204" charset="0"/>
            </a:endParaRPr>
          </a:p>
        </p:txBody>
      </p:sp>
      <p:sp>
        <p:nvSpPr>
          <p:cNvPr id="19" name="TextBox 18">
            <a:extLst>
              <a:ext uri="{FF2B5EF4-FFF2-40B4-BE49-F238E27FC236}">
                <a16:creationId xmlns:a16="http://schemas.microsoft.com/office/drawing/2014/main" id="{11480B3E-4EC9-8D09-D901-30ED6288CAFD}"/>
              </a:ext>
            </a:extLst>
          </p:cNvPr>
          <p:cNvSpPr txBox="1"/>
          <p:nvPr/>
        </p:nvSpPr>
        <p:spPr>
          <a:xfrm>
            <a:off x="8477133" y="2315979"/>
            <a:ext cx="2456337" cy="307777"/>
          </a:xfrm>
          <a:prstGeom prst="rect">
            <a:avLst/>
          </a:prstGeom>
          <a:noFill/>
        </p:spPr>
        <p:txBody>
          <a:bodyPr wrap="square">
            <a:spAutoFit/>
          </a:bodyPr>
          <a:lstStyle/>
          <a:p>
            <a:r>
              <a:rPr lang="en-US" sz="1400" dirty="0">
                <a:solidFill>
                  <a:schemeClr val="bg2">
                    <a:lumMod val="75000"/>
                  </a:schemeClr>
                </a:solidFill>
                <a:latin typeface="Sora" panose="020B0604020202020204" charset="0"/>
                <a:cs typeface="Sora" panose="020B0604020202020204" charset="0"/>
              </a:rPr>
              <a:t>Distribution normal error</a:t>
            </a:r>
            <a:endParaRPr lang="en-ID" sz="1400" dirty="0">
              <a:solidFill>
                <a:schemeClr val="bg2">
                  <a:lumMod val="75000"/>
                </a:schemeClr>
              </a:solidFill>
              <a:latin typeface="Sora" panose="020B0604020202020204" charset="0"/>
              <a:cs typeface="Sora" panose="020B0604020202020204" charset="0"/>
            </a:endParaRPr>
          </a:p>
        </p:txBody>
      </p:sp>
      <p:sp>
        <p:nvSpPr>
          <p:cNvPr id="20" name="TextBox 19">
            <a:extLst>
              <a:ext uri="{FF2B5EF4-FFF2-40B4-BE49-F238E27FC236}">
                <a16:creationId xmlns:a16="http://schemas.microsoft.com/office/drawing/2014/main" id="{827FFD32-B81A-47EA-1332-1C0CB0316E70}"/>
              </a:ext>
            </a:extLst>
          </p:cNvPr>
          <p:cNvSpPr txBox="1"/>
          <p:nvPr/>
        </p:nvSpPr>
        <p:spPr>
          <a:xfrm>
            <a:off x="5415048" y="2319508"/>
            <a:ext cx="1020166" cy="307777"/>
          </a:xfrm>
          <a:prstGeom prst="rect">
            <a:avLst/>
          </a:prstGeom>
          <a:noFill/>
        </p:spPr>
        <p:txBody>
          <a:bodyPr wrap="square">
            <a:spAutoFit/>
          </a:bodyPr>
          <a:lstStyle/>
          <a:p>
            <a:r>
              <a:rPr lang="en-US" sz="1400" dirty="0">
                <a:solidFill>
                  <a:schemeClr val="bg2">
                    <a:lumMod val="75000"/>
                  </a:schemeClr>
                </a:solidFill>
                <a:latin typeface="Sora" panose="020B0604020202020204" charset="0"/>
                <a:cs typeface="Sora" panose="020B0604020202020204" charset="0"/>
              </a:rPr>
              <a:t>Residual</a:t>
            </a:r>
            <a:endParaRPr lang="en-ID" sz="1400" dirty="0">
              <a:solidFill>
                <a:schemeClr val="bg2">
                  <a:lumMod val="75000"/>
                </a:schemeClr>
              </a:solidFill>
              <a:latin typeface="Sora" panose="020B0604020202020204" charset="0"/>
              <a:cs typeface="Sora" panose="020B0604020202020204" charset="0"/>
            </a:endParaRPr>
          </a:p>
        </p:txBody>
      </p:sp>
      <p:sp>
        <p:nvSpPr>
          <p:cNvPr id="22" name="TextBox 21">
            <a:extLst>
              <a:ext uri="{FF2B5EF4-FFF2-40B4-BE49-F238E27FC236}">
                <a16:creationId xmlns:a16="http://schemas.microsoft.com/office/drawing/2014/main" id="{188959FF-6490-52D8-F761-1ED018E10041}"/>
              </a:ext>
            </a:extLst>
          </p:cNvPr>
          <p:cNvSpPr txBox="1"/>
          <p:nvPr/>
        </p:nvSpPr>
        <p:spPr>
          <a:xfrm>
            <a:off x="683344" y="5460008"/>
            <a:ext cx="11213688" cy="523220"/>
          </a:xfrm>
          <a:prstGeom prst="rect">
            <a:avLst/>
          </a:prstGeom>
          <a:noFill/>
        </p:spPr>
        <p:txBody>
          <a:bodyPr wrap="square">
            <a:spAutoFit/>
          </a:bodyPr>
          <a:lstStyle/>
          <a:p>
            <a:r>
              <a:rPr lang="nn-NO" dirty="0">
                <a:solidFill>
                  <a:schemeClr val="bg2">
                    <a:lumMod val="75000"/>
                  </a:schemeClr>
                </a:solidFill>
                <a:latin typeface="Sora" panose="020B0604020202020204" charset="0"/>
                <a:cs typeface="Sora" panose="020B0604020202020204" charset="0"/>
              </a:rPr>
              <a:t>R-square as big as 0.9027724598842554 and RMSE as big as 0.05854512036425197 this Model is the best compared to other model before. </a:t>
            </a:r>
          </a:p>
        </p:txBody>
      </p:sp>
    </p:spTree>
    <p:extLst>
      <p:ext uri="{BB962C8B-B14F-4D97-AF65-F5344CB8AC3E}">
        <p14:creationId xmlns:p14="http://schemas.microsoft.com/office/powerpoint/2010/main" val="4064186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Cross Validation</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t>Cross Validation</a:t>
            </a:r>
            <a:endParaRPr dirty="0"/>
          </a:p>
        </p:txBody>
      </p:sp>
      <p:sp>
        <p:nvSpPr>
          <p:cNvPr id="3" name="TextBox 2">
            <a:extLst>
              <a:ext uri="{FF2B5EF4-FFF2-40B4-BE49-F238E27FC236}">
                <a16:creationId xmlns:a16="http://schemas.microsoft.com/office/drawing/2014/main" id="{1FF55E8A-6DFE-4D8C-9648-AE230C7ABAF9}"/>
              </a:ext>
            </a:extLst>
          </p:cNvPr>
          <p:cNvSpPr txBox="1"/>
          <p:nvPr/>
        </p:nvSpPr>
        <p:spPr>
          <a:xfrm>
            <a:off x="528321" y="1690825"/>
            <a:ext cx="11663680" cy="954107"/>
          </a:xfrm>
          <a:prstGeom prst="rect">
            <a:avLst/>
          </a:prstGeom>
          <a:noFill/>
        </p:spPr>
        <p:txBody>
          <a:bodyPr wrap="square" rtlCol="0">
            <a:spAutoFit/>
          </a:bodyPr>
          <a:lstStyle/>
          <a:p>
            <a:r>
              <a:rPr lang="en-US" dirty="0">
                <a:solidFill>
                  <a:schemeClr val="accent1">
                    <a:lumMod val="50000"/>
                  </a:schemeClr>
                </a:solidFill>
                <a:latin typeface="Sora" panose="020B0604020202020204" charset="0"/>
                <a:cs typeface="Sora" panose="020B0604020202020204" charset="0"/>
              </a:rPr>
              <a:t>Cross Validation :</a:t>
            </a:r>
          </a:p>
          <a:p>
            <a:r>
              <a:rPr lang="en-US" dirty="0">
                <a:solidFill>
                  <a:schemeClr val="accent1">
                    <a:lumMod val="50000"/>
                  </a:schemeClr>
                </a:solidFill>
                <a:latin typeface="Sora" panose="020B0604020202020204" charset="0"/>
                <a:cs typeface="Sora" panose="020B0604020202020204" charset="0"/>
              </a:rPr>
              <a:t>results for a single predictor of 0.846427169375399, multiple predictors of 0.8679665949287122 and multiple predictor_2 of 0.9009805543154353. It can be seen that none of these three transformation models are overfitting, so the model we choose as a prediction is multiple predictor_2 with the predictor column : seasons, temperature, and </a:t>
            </a:r>
            <a:r>
              <a:rPr lang="en-US" dirty="0" err="1">
                <a:solidFill>
                  <a:schemeClr val="accent1">
                    <a:lumMod val="50000"/>
                  </a:schemeClr>
                </a:solidFill>
                <a:latin typeface="Sora" panose="020B0604020202020204" charset="0"/>
                <a:cs typeface="Sora" panose="020B0604020202020204" charset="0"/>
              </a:rPr>
              <a:t>daw_temp</a:t>
            </a:r>
            <a:r>
              <a:rPr lang="en-US" dirty="0">
                <a:solidFill>
                  <a:schemeClr val="accent1">
                    <a:lumMod val="50000"/>
                  </a:schemeClr>
                </a:solidFill>
                <a:latin typeface="Sora" panose="020B0604020202020204" charset="0"/>
                <a:cs typeface="Sora" panose="020B0604020202020204" charset="0"/>
              </a:rPr>
              <a:t>. The result is:</a:t>
            </a:r>
            <a:endParaRPr lang="en-ID" dirty="0">
              <a:solidFill>
                <a:schemeClr val="accent1">
                  <a:lumMod val="50000"/>
                </a:schemeClr>
              </a:solidFill>
              <a:latin typeface="Sora" panose="020B0604020202020204" charset="0"/>
              <a:cs typeface="Sora" panose="020B0604020202020204" charset="0"/>
            </a:endParaRPr>
          </a:p>
        </p:txBody>
      </p:sp>
      <p:sp>
        <p:nvSpPr>
          <p:cNvPr id="2" name="Rectangle 1">
            <a:extLst>
              <a:ext uri="{FF2B5EF4-FFF2-40B4-BE49-F238E27FC236}">
                <a16:creationId xmlns:a16="http://schemas.microsoft.com/office/drawing/2014/main" id="{8973AFB4-798C-B9A4-23CE-14E5F5AC8D7C}"/>
              </a:ext>
            </a:extLst>
          </p:cNvPr>
          <p:cNvSpPr>
            <a:spLocks noChangeArrowheads="1"/>
          </p:cNvSpPr>
          <p:nvPr/>
        </p:nvSpPr>
        <p:spPr bwMode="auto">
          <a:xfrm>
            <a:off x="528321" y="3017447"/>
            <a:ext cx="115161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rent = 0.816741−1.296807(𝑇𝑒𝑚𝑝𝑒𝑟𝑎𝑡𝑢𝑟𝑒) + 0.193949(𝑆𝑒𝑎𝑠𝑜𝑛𝑠𝐴𝑢𝑡𝑢𝑚𝑛) + 0.218329(𝑆𝑒𝑎𝑠𝑜𝑛𝑠𝑆𝑝𝑟𝑖𝑛𝑔)+ 0.218664(𝑆𝑒𝑎𝑠𝑜𝑛𝑠𝑆𝑢𝑚𝑚𝑒𝑟) + 0.183441(𝑆𝑒𝑎𝑠𝑜𝑛𝑠𝑊𝑖𝑛𝑡𝑒𝑟) + 0.539591(</a:t>
            </a:r>
            <a:r>
              <a:rPr kumimoji="0" lang="en-US" altLang="en-US" b="0" i="0" u="none" strike="noStrike" cap="none" normalizeH="0" baseline="0" dirty="0" err="1">
                <a:ln>
                  <a:noFill/>
                </a:ln>
                <a:solidFill>
                  <a:schemeClr val="bg2">
                    <a:lumMod val="75000"/>
                  </a:schemeClr>
                </a:solidFill>
                <a:effectLst/>
                <a:latin typeface="Sora" panose="020B0604020202020204" charset="0"/>
                <a:cs typeface="Sora" panose="020B0604020202020204" charset="0"/>
              </a:rPr>
              <a:t>Dew_point_temp</a:t>
            </a:r>
            <a:r>
              <a:rPr kumimoji="0" lang="en-US" altLang="en-US" b="0" i="0" u="none" strike="noStrike" cap="none" normalizeH="0" baseline="0" dirty="0">
                <a:ln>
                  <a:noFill/>
                </a:ln>
                <a:solidFill>
                  <a:schemeClr val="bg2">
                    <a:lumMod val="75000"/>
                  </a:schemeClr>
                </a:solidFill>
                <a:effectLst/>
                <a:latin typeface="Sora" panose="020B0604020202020204" charset="0"/>
                <a:cs typeface="Sora" panose="020B0604020202020204" charset="0"/>
              </a:rPr>
              <a:t>) </a:t>
            </a:r>
          </a:p>
        </p:txBody>
      </p:sp>
      <p:sp>
        <p:nvSpPr>
          <p:cNvPr id="5" name="TextBox 4">
            <a:extLst>
              <a:ext uri="{FF2B5EF4-FFF2-40B4-BE49-F238E27FC236}">
                <a16:creationId xmlns:a16="http://schemas.microsoft.com/office/drawing/2014/main" id="{4AAEBB54-3DDE-BDD8-9D54-BF2757B82161}"/>
              </a:ext>
            </a:extLst>
          </p:cNvPr>
          <p:cNvSpPr txBox="1"/>
          <p:nvPr/>
        </p:nvSpPr>
        <p:spPr>
          <a:xfrm>
            <a:off x="528321" y="3762381"/>
            <a:ext cx="6690850" cy="1815882"/>
          </a:xfrm>
          <a:prstGeom prst="rect">
            <a:avLst/>
          </a:prstGeom>
          <a:noFill/>
        </p:spPr>
        <p:txBody>
          <a:bodyPr wrap="square">
            <a:spAutoFit/>
          </a:bodyPr>
          <a:lstStyle/>
          <a:p>
            <a:r>
              <a:rPr lang="en-ID" b="1" dirty="0">
                <a:solidFill>
                  <a:schemeClr val="bg2">
                    <a:lumMod val="75000"/>
                  </a:schemeClr>
                </a:solidFill>
                <a:latin typeface="Sora" panose="020B0604020202020204" charset="0"/>
                <a:cs typeface="Sora" panose="020B0604020202020204" charset="0"/>
              </a:rPr>
              <a:t>Mean is : </a:t>
            </a:r>
          </a:p>
          <a:p>
            <a:pPr>
              <a:buFont typeface="Arial" panose="020B0604020202020204" pitchFamily="34" charset="0"/>
              <a:buChar char="•"/>
            </a:pPr>
            <a:r>
              <a:rPr lang="en-ID" dirty="0">
                <a:solidFill>
                  <a:schemeClr val="bg2">
                    <a:lumMod val="75000"/>
                  </a:schemeClr>
                </a:solidFill>
                <a:latin typeface="Sora" panose="020B0604020202020204" charset="0"/>
                <a:cs typeface="Sora" panose="020B0604020202020204" charset="0"/>
              </a:rPr>
              <a:t> </a:t>
            </a:r>
            <a:r>
              <a:rPr lang="en-ID" dirty="0" err="1">
                <a:solidFill>
                  <a:schemeClr val="bg2">
                    <a:lumMod val="75000"/>
                  </a:schemeClr>
                </a:solidFill>
                <a:latin typeface="Sora" panose="020B0604020202020204" charset="0"/>
                <a:cs typeface="Sora" panose="020B0604020202020204" charset="0"/>
              </a:rPr>
              <a:t>rent_bike</a:t>
            </a:r>
            <a:r>
              <a:rPr lang="en-ID" dirty="0">
                <a:solidFill>
                  <a:schemeClr val="bg2">
                    <a:lumMod val="75000"/>
                  </a:schemeClr>
                </a:solidFill>
                <a:latin typeface="Sora" panose="020B0604020202020204" charset="0"/>
                <a:cs typeface="Sora" panose="020B0604020202020204" charset="0"/>
              </a:rPr>
              <a:t> 0.816741 if all variable 0</a:t>
            </a:r>
          </a:p>
          <a:p>
            <a:pPr>
              <a:buFont typeface="Arial" panose="020B0604020202020204" pitchFamily="34" charset="0"/>
              <a:buChar char="•"/>
            </a:pPr>
            <a:r>
              <a:rPr lang="en-ID" dirty="0">
                <a:solidFill>
                  <a:schemeClr val="bg2">
                    <a:lumMod val="75000"/>
                  </a:schemeClr>
                </a:solidFill>
                <a:latin typeface="Sora" panose="020B0604020202020204" charset="0"/>
                <a:cs typeface="Sora" panose="020B0604020202020204" charset="0"/>
              </a:rPr>
              <a:t> If </a:t>
            </a:r>
            <a:r>
              <a:rPr lang="en-ID" dirty="0" err="1">
                <a:solidFill>
                  <a:schemeClr val="bg2">
                    <a:lumMod val="75000"/>
                  </a:schemeClr>
                </a:solidFill>
                <a:latin typeface="Sora" panose="020B0604020202020204" charset="0"/>
                <a:cs typeface="Sora" panose="020B0604020202020204" charset="0"/>
              </a:rPr>
              <a:t>Seasons_Spring</a:t>
            </a:r>
            <a:r>
              <a:rPr lang="en-ID" dirty="0">
                <a:solidFill>
                  <a:schemeClr val="bg2">
                    <a:lumMod val="75000"/>
                  </a:schemeClr>
                </a:solidFill>
                <a:latin typeface="Sora" panose="020B0604020202020204" charset="0"/>
                <a:cs typeface="Sora" panose="020B0604020202020204" charset="0"/>
              </a:rPr>
              <a:t> = 1 then rent bike added 0.196308</a:t>
            </a:r>
          </a:p>
          <a:p>
            <a:pPr>
              <a:buFont typeface="Arial" panose="020B0604020202020204" pitchFamily="34" charset="0"/>
              <a:buChar char="•"/>
            </a:pPr>
            <a:r>
              <a:rPr lang="en-ID" dirty="0">
                <a:solidFill>
                  <a:schemeClr val="bg2">
                    <a:lumMod val="75000"/>
                  </a:schemeClr>
                </a:solidFill>
                <a:latin typeface="Sora" panose="020B0604020202020204" charset="0"/>
                <a:cs typeface="Sora" panose="020B0604020202020204" charset="0"/>
              </a:rPr>
              <a:t> If </a:t>
            </a:r>
            <a:r>
              <a:rPr lang="en-ID" dirty="0" err="1">
                <a:solidFill>
                  <a:schemeClr val="bg2">
                    <a:lumMod val="75000"/>
                  </a:schemeClr>
                </a:solidFill>
                <a:latin typeface="Sora" panose="020B0604020202020204" charset="0"/>
                <a:cs typeface="Sora" panose="020B0604020202020204" charset="0"/>
              </a:rPr>
              <a:t>Seasons_Winter</a:t>
            </a:r>
            <a:r>
              <a:rPr lang="en-ID" dirty="0">
                <a:solidFill>
                  <a:schemeClr val="bg2">
                    <a:lumMod val="75000"/>
                  </a:schemeClr>
                </a:solidFill>
                <a:latin typeface="Sora" panose="020B0604020202020204" charset="0"/>
                <a:cs typeface="Sora" panose="020B0604020202020204" charset="0"/>
              </a:rPr>
              <a:t> = 1 then rent bike added 0.218329</a:t>
            </a:r>
          </a:p>
          <a:p>
            <a:pPr>
              <a:buFont typeface="Arial" panose="020B0604020202020204" pitchFamily="34" charset="0"/>
              <a:buChar char="•"/>
            </a:pPr>
            <a:r>
              <a:rPr lang="en-ID" dirty="0">
                <a:solidFill>
                  <a:schemeClr val="bg2">
                    <a:lumMod val="75000"/>
                  </a:schemeClr>
                </a:solidFill>
                <a:latin typeface="Sora" panose="020B0604020202020204" charset="0"/>
                <a:cs typeface="Sora" panose="020B0604020202020204" charset="0"/>
              </a:rPr>
              <a:t> If </a:t>
            </a:r>
            <a:r>
              <a:rPr lang="en-ID" dirty="0" err="1">
                <a:solidFill>
                  <a:schemeClr val="bg2">
                    <a:lumMod val="75000"/>
                  </a:schemeClr>
                </a:solidFill>
                <a:latin typeface="Sora" panose="020B0604020202020204" charset="0"/>
                <a:cs typeface="Sora" panose="020B0604020202020204" charset="0"/>
              </a:rPr>
              <a:t>Seasons_Autumn</a:t>
            </a:r>
            <a:r>
              <a:rPr lang="en-ID" dirty="0">
                <a:solidFill>
                  <a:schemeClr val="bg2">
                    <a:lumMod val="75000"/>
                  </a:schemeClr>
                </a:solidFill>
                <a:latin typeface="Sora" panose="020B0604020202020204" charset="0"/>
                <a:cs typeface="Sora" panose="020B0604020202020204" charset="0"/>
              </a:rPr>
              <a:t> = 1 then rent bike added 0.218664</a:t>
            </a:r>
          </a:p>
          <a:p>
            <a:pPr>
              <a:buFont typeface="Arial" panose="020B0604020202020204" pitchFamily="34" charset="0"/>
              <a:buChar char="•"/>
            </a:pPr>
            <a:r>
              <a:rPr lang="en-ID" dirty="0">
                <a:solidFill>
                  <a:schemeClr val="bg2">
                    <a:lumMod val="75000"/>
                  </a:schemeClr>
                </a:solidFill>
                <a:latin typeface="Sora" panose="020B0604020202020204" charset="0"/>
                <a:cs typeface="Sora" panose="020B0604020202020204" charset="0"/>
              </a:rPr>
              <a:t> If </a:t>
            </a:r>
            <a:r>
              <a:rPr lang="en-ID" dirty="0" err="1">
                <a:solidFill>
                  <a:schemeClr val="bg2">
                    <a:lumMod val="75000"/>
                  </a:schemeClr>
                </a:solidFill>
                <a:latin typeface="Sora" panose="020B0604020202020204" charset="0"/>
                <a:cs typeface="Sora" panose="020B0604020202020204" charset="0"/>
              </a:rPr>
              <a:t>Seasons_Summer</a:t>
            </a:r>
            <a:r>
              <a:rPr lang="en-ID" dirty="0">
                <a:solidFill>
                  <a:schemeClr val="bg2">
                    <a:lumMod val="75000"/>
                  </a:schemeClr>
                </a:solidFill>
                <a:latin typeface="Sora" panose="020B0604020202020204" charset="0"/>
                <a:cs typeface="Sora" panose="020B0604020202020204" charset="0"/>
              </a:rPr>
              <a:t> = 1 then rent bike added 0.183441</a:t>
            </a:r>
          </a:p>
          <a:p>
            <a:pPr>
              <a:buFont typeface="Arial" panose="020B0604020202020204" pitchFamily="34" charset="0"/>
              <a:buChar char="•"/>
            </a:pPr>
            <a:r>
              <a:rPr lang="en-ID" dirty="0">
                <a:solidFill>
                  <a:schemeClr val="bg2">
                    <a:lumMod val="75000"/>
                  </a:schemeClr>
                </a:solidFill>
                <a:latin typeface="Sora" panose="020B0604020202020204" charset="0"/>
                <a:cs typeface="Sora" panose="020B0604020202020204" charset="0"/>
              </a:rPr>
              <a:t> If temperature and </a:t>
            </a:r>
            <a:r>
              <a:rPr lang="en-ID" dirty="0" err="1">
                <a:solidFill>
                  <a:schemeClr val="bg2">
                    <a:lumMod val="75000"/>
                  </a:schemeClr>
                </a:solidFill>
                <a:latin typeface="Sora" panose="020B0604020202020204" charset="0"/>
                <a:cs typeface="Sora" panose="020B0604020202020204" charset="0"/>
              </a:rPr>
              <a:t>Dew_point_temp</a:t>
            </a:r>
            <a:r>
              <a:rPr lang="en-ID" dirty="0">
                <a:solidFill>
                  <a:schemeClr val="bg2">
                    <a:lumMod val="75000"/>
                  </a:schemeClr>
                </a:solidFill>
                <a:latin typeface="Sora" panose="020B0604020202020204" charset="0"/>
                <a:cs typeface="Sora" panose="020B0604020202020204" charset="0"/>
              </a:rPr>
              <a:t> contain values, then times values with -1.296807 / 0.539591 and add with value intercept </a:t>
            </a:r>
            <a:r>
              <a:rPr lang="en-ID" dirty="0" err="1">
                <a:solidFill>
                  <a:schemeClr val="bg2">
                    <a:lumMod val="75000"/>
                  </a:schemeClr>
                </a:solidFill>
                <a:latin typeface="Sora" panose="020B0604020202020204" charset="0"/>
                <a:cs typeface="Sora" panose="020B0604020202020204" charset="0"/>
              </a:rPr>
              <a:t>rent_bike</a:t>
            </a:r>
            <a:r>
              <a:rPr lang="en-ID" dirty="0">
                <a:solidFill>
                  <a:schemeClr val="bg2">
                    <a:lumMod val="75000"/>
                  </a:schemeClr>
                </a:solidFill>
                <a:latin typeface="Sora" panose="020B0604020202020204" charset="0"/>
                <a:cs typeface="Sora" panose="020B0604020202020204" charset="0"/>
              </a:rPr>
              <a:t>.</a:t>
            </a:r>
          </a:p>
        </p:txBody>
      </p:sp>
    </p:spTree>
    <p:extLst>
      <p:ext uri="{BB962C8B-B14F-4D97-AF65-F5344CB8AC3E}">
        <p14:creationId xmlns:p14="http://schemas.microsoft.com/office/powerpoint/2010/main" val="3072510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err="1"/>
              <a:t>Conclution</a:t>
            </a:r>
            <a:endParaRPr dirty="0"/>
          </a:p>
        </p:txBody>
      </p:sp>
    </p:spTree>
    <p:extLst>
      <p:ext uri="{BB962C8B-B14F-4D97-AF65-F5344CB8AC3E}">
        <p14:creationId xmlns:p14="http://schemas.microsoft.com/office/powerpoint/2010/main" val="2986301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4190-0134-9E2E-1F17-409B11B20BD8}"/>
              </a:ext>
            </a:extLst>
          </p:cNvPr>
          <p:cNvSpPr>
            <a:spLocks noGrp="1"/>
          </p:cNvSpPr>
          <p:nvPr>
            <p:ph type="title"/>
          </p:nvPr>
        </p:nvSpPr>
        <p:spPr/>
        <p:txBody>
          <a:bodyPr/>
          <a:lstStyle/>
          <a:p>
            <a:r>
              <a:rPr lang="en-US" sz="3200" dirty="0" err="1"/>
              <a:t>Conclution</a:t>
            </a:r>
            <a:endParaRPr lang="en-ID" dirty="0"/>
          </a:p>
        </p:txBody>
      </p:sp>
      <p:sp>
        <p:nvSpPr>
          <p:cNvPr id="5" name="TextBox 4">
            <a:extLst>
              <a:ext uri="{FF2B5EF4-FFF2-40B4-BE49-F238E27FC236}">
                <a16:creationId xmlns:a16="http://schemas.microsoft.com/office/drawing/2014/main" id="{7F3056E5-93B5-6713-4D3E-A49EDC50B5B4}"/>
              </a:ext>
            </a:extLst>
          </p:cNvPr>
          <p:cNvSpPr txBox="1"/>
          <p:nvPr/>
        </p:nvSpPr>
        <p:spPr>
          <a:xfrm>
            <a:off x="401515" y="1562869"/>
            <a:ext cx="11859311" cy="1384995"/>
          </a:xfrm>
          <a:prstGeom prst="rect">
            <a:avLst/>
          </a:prstGeom>
          <a:noFill/>
        </p:spPr>
        <p:txBody>
          <a:bodyPr wrap="square" rtlCol="0">
            <a:spAutoFit/>
          </a:bodyPr>
          <a:lstStyle/>
          <a:p>
            <a:r>
              <a:rPr lang="en-US" dirty="0">
                <a:solidFill>
                  <a:schemeClr val="bg2">
                    <a:lumMod val="75000"/>
                  </a:schemeClr>
                </a:solidFill>
                <a:latin typeface="Sora" panose="020B0604020202020204" charset="0"/>
                <a:cs typeface="Sora" panose="020B0604020202020204" charset="0"/>
              </a:rPr>
              <a:t>-) Correlation predictor with outcome very influence model liner regression, whereas correlation outcome with predictor the highest then predictor </a:t>
            </a:r>
          </a:p>
          <a:p>
            <a:r>
              <a:rPr lang="en-US" dirty="0">
                <a:solidFill>
                  <a:schemeClr val="bg2">
                    <a:lumMod val="75000"/>
                  </a:schemeClr>
                </a:solidFill>
                <a:latin typeface="Sora" panose="020B0604020202020204" charset="0"/>
                <a:cs typeface="Sora" panose="020B0604020202020204" charset="0"/>
              </a:rPr>
              <a:t>have correlation predictor column the highest too will influence increase model prediction</a:t>
            </a:r>
          </a:p>
          <a:p>
            <a:r>
              <a:rPr lang="en-US" dirty="0">
                <a:solidFill>
                  <a:schemeClr val="bg2">
                    <a:lumMod val="75000"/>
                  </a:schemeClr>
                </a:solidFill>
                <a:latin typeface="Sora" panose="020B0604020202020204" charset="0"/>
                <a:cs typeface="Sora" panose="020B0604020202020204" charset="0"/>
              </a:rPr>
              <a:t>-) Added weight or not, the result from model have r-square low as big as 0.29 and RMSE high as big as 500</a:t>
            </a:r>
          </a:p>
          <a:p>
            <a:r>
              <a:rPr lang="en-US" dirty="0">
                <a:solidFill>
                  <a:schemeClr val="bg2">
                    <a:lumMod val="75000"/>
                  </a:schemeClr>
                </a:solidFill>
                <a:latin typeface="Sora" panose="020B0604020202020204" charset="0"/>
                <a:cs typeface="Sora" panose="020B0604020202020204" charset="0"/>
              </a:rPr>
              <a:t>-) With transform data with normalizer method, single columns </a:t>
            </a:r>
            <a:r>
              <a:rPr lang="en-US" dirty="0" err="1">
                <a:solidFill>
                  <a:schemeClr val="bg2">
                    <a:lumMod val="75000"/>
                  </a:schemeClr>
                </a:solidFill>
                <a:latin typeface="Sora" panose="020B0604020202020204" charset="0"/>
                <a:cs typeface="Sora" panose="020B0604020202020204" charset="0"/>
              </a:rPr>
              <a:t>achive</a:t>
            </a:r>
            <a:r>
              <a:rPr lang="en-US" dirty="0">
                <a:solidFill>
                  <a:schemeClr val="bg2">
                    <a:lumMod val="75000"/>
                  </a:schemeClr>
                </a:solidFill>
                <a:latin typeface="Sora" panose="020B0604020202020204" charset="0"/>
                <a:cs typeface="Sora" panose="020B0604020202020204" charset="0"/>
              </a:rPr>
              <a:t> r-square 0.84 and RMSE 0.071, whereas multiple columns predictor Seasons, temperature, and </a:t>
            </a:r>
            <a:r>
              <a:rPr lang="en-US" dirty="0" err="1">
                <a:solidFill>
                  <a:schemeClr val="bg2">
                    <a:lumMod val="75000"/>
                  </a:schemeClr>
                </a:solidFill>
                <a:latin typeface="Sora" panose="020B0604020202020204" charset="0"/>
                <a:cs typeface="Sora" panose="020B0604020202020204" charset="0"/>
              </a:rPr>
              <a:t>daw_point_term</a:t>
            </a:r>
            <a:r>
              <a:rPr lang="en-US" dirty="0">
                <a:solidFill>
                  <a:schemeClr val="bg2">
                    <a:lumMod val="75000"/>
                  </a:schemeClr>
                </a:solidFill>
                <a:latin typeface="Sora" panose="020B0604020202020204" charset="0"/>
                <a:cs typeface="Sora" panose="020B0604020202020204" charset="0"/>
              </a:rPr>
              <a:t> </a:t>
            </a:r>
            <a:r>
              <a:rPr lang="en-US" dirty="0" err="1">
                <a:solidFill>
                  <a:schemeClr val="bg2">
                    <a:lumMod val="75000"/>
                  </a:schemeClr>
                </a:solidFill>
                <a:latin typeface="Sora" panose="020B0604020202020204" charset="0"/>
                <a:cs typeface="Sora" panose="020B0604020202020204" charset="0"/>
              </a:rPr>
              <a:t>achive</a:t>
            </a:r>
            <a:r>
              <a:rPr lang="en-US" dirty="0">
                <a:solidFill>
                  <a:schemeClr val="bg2">
                    <a:lumMod val="75000"/>
                  </a:schemeClr>
                </a:solidFill>
                <a:latin typeface="Sora" panose="020B0604020202020204" charset="0"/>
                <a:cs typeface="Sora" panose="020B0604020202020204" charset="0"/>
              </a:rPr>
              <a:t> r-square 0.90 and RMSE 0.05.</a:t>
            </a:r>
            <a:endParaRPr lang="en-ID" dirty="0">
              <a:solidFill>
                <a:schemeClr val="bg2">
                  <a:lumMod val="75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2342448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E30C-E9FC-6F92-2274-7496F2224623}"/>
              </a:ext>
            </a:extLst>
          </p:cNvPr>
          <p:cNvSpPr>
            <a:spLocks noGrp="1"/>
          </p:cNvSpPr>
          <p:nvPr>
            <p:ph type="title"/>
          </p:nvPr>
        </p:nvSpPr>
        <p:spPr/>
        <p:txBody>
          <a:bodyPr/>
          <a:lstStyle/>
          <a:p>
            <a:r>
              <a:rPr lang="en-US" dirty="0"/>
              <a:t>Notes</a:t>
            </a:r>
            <a:endParaRPr lang="en-ID" dirty="0"/>
          </a:p>
        </p:txBody>
      </p:sp>
      <p:sp>
        <p:nvSpPr>
          <p:cNvPr id="4" name="TextBox 3">
            <a:extLst>
              <a:ext uri="{FF2B5EF4-FFF2-40B4-BE49-F238E27FC236}">
                <a16:creationId xmlns:a16="http://schemas.microsoft.com/office/drawing/2014/main" id="{D96D7E47-35EE-8F81-CB79-A24BB2BD7486}"/>
              </a:ext>
            </a:extLst>
          </p:cNvPr>
          <p:cNvSpPr txBox="1"/>
          <p:nvPr/>
        </p:nvSpPr>
        <p:spPr>
          <a:xfrm>
            <a:off x="388942" y="1374442"/>
            <a:ext cx="11803057" cy="1169551"/>
          </a:xfrm>
          <a:prstGeom prst="rect">
            <a:avLst/>
          </a:prstGeom>
          <a:noFill/>
        </p:spPr>
        <p:txBody>
          <a:bodyPr wrap="square">
            <a:spAutoFit/>
          </a:bodyPr>
          <a:lstStyle/>
          <a:p>
            <a:r>
              <a:rPr lang="en-ID" dirty="0"/>
              <a:t>For do add </a:t>
            </a:r>
            <a:r>
              <a:rPr lang="en-ID" dirty="0" err="1"/>
              <a:t>rent_bike</a:t>
            </a:r>
            <a:r>
              <a:rPr lang="en-ID" dirty="0"/>
              <a:t> that big done when seasons spring and summer because addition the biggest compared to seasons others. Season that recommended need consider too about temperature because when input temperature high then sum of </a:t>
            </a:r>
            <a:r>
              <a:rPr lang="en-ID" dirty="0" err="1"/>
              <a:t>rent_bike</a:t>
            </a:r>
            <a:r>
              <a:rPr lang="en-ID" dirty="0"/>
              <a:t> will decrease and that we know user certain consider if temperature very hot. Besides that </a:t>
            </a:r>
            <a:r>
              <a:rPr lang="en-ID" dirty="0" err="1"/>
              <a:t>daw_point</a:t>
            </a:r>
            <a:r>
              <a:rPr lang="en-ID" dirty="0"/>
              <a:t> temp have high probability if the company  utilise this metric because rising </a:t>
            </a:r>
            <a:r>
              <a:rPr lang="en-ID" dirty="0" err="1"/>
              <a:t>daw_point_temp</a:t>
            </a:r>
            <a:r>
              <a:rPr lang="en-ID" dirty="0"/>
              <a:t> then </a:t>
            </a:r>
            <a:r>
              <a:rPr lang="en-ID" dirty="0" err="1"/>
              <a:t>rent_bike</a:t>
            </a:r>
            <a:r>
              <a:rPr lang="en-ID" dirty="0"/>
              <a:t> rising too. So the company will obtain high probability when seasons spring and summer, temperature tend normal and cold in accordance with analysis EDA before and high </a:t>
            </a:r>
            <a:r>
              <a:rPr lang="en-ID" dirty="0" err="1"/>
              <a:t>daw_point_temp</a:t>
            </a:r>
            <a:r>
              <a:rPr lang="en-ID" dirty="0"/>
              <a:t>.</a:t>
            </a:r>
          </a:p>
        </p:txBody>
      </p:sp>
    </p:spTree>
    <p:extLst>
      <p:ext uri="{BB962C8B-B14F-4D97-AF65-F5344CB8AC3E}">
        <p14:creationId xmlns:p14="http://schemas.microsoft.com/office/powerpoint/2010/main" val="1690504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c19338028d_0_10"/>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Thank You ^_^</a:t>
            </a:r>
            <a:endParaRPr dirty="0"/>
          </a:p>
        </p:txBody>
      </p:sp>
    </p:spTree>
    <p:extLst>
      <p:ext uri="{BB962C8B-B14F-4D97-AF65-F5344CB8AC3E}">
        <p14:creationId xmlns:p14="http://schemas.microsoft.com/office/powerpoint/2010/main" val="402970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1077178"/>
          </a:xfrm>
          <a:prstGeom prst="rect">
            <a:avLst/>
          </a:prstGeom>
          <a:noFill/>
          <a:ln>
            <a:noFill/>
          </a:ln>
        </p:spPr>
        <p:txBody>
          <a:bodyPr spcFirstLastPara="1" wrap="square" lIns="91425" tIns="45700" rIns="91425" bIns="45700" anchor="t" anchorCtr="0">
            <a:spAutoFit/>
          </a:bodyPr>
          <a:lstStyle/>
          <a:p>
            <a:pPr marL="285750" indent="-285750">
              <a:buClr>
                <a:srgbClr val="103864"/>
              </a:buClr>
              <a:buSzPts val="2000"/>
              <a:buFont typeface="Sora"/>
              <a:buChar char="•"/>
            </a:pPr>
            <a:r>
              <a:rPr lang="en-US" sz="1600" dirty="0">
                <a:solidFill>
                  <a:schemeClr val="accent1">
                    <a:lumMod val="50000"/>
                  </a:schemeClr>
                </a:solidFill>
                <a:latin typeface="Sora" panose="020B0604020202020204" charset="0"/>
                <a:cs typeface="Sora" panose="020B0604020202020204" charset="0"/>
              </a:rPr>
              <a:t>In a bicycle rental company that wants to make predictions on its business, this company wants to know what affects the number of bicycle rentals. Some of the data that the company has is related to temperature, seasons, and holidays. Therefore, the company wants to know this with the statistical linear regression method, the results of which can later be used for business development needs.</a:t>
            </a:r>
            <a:endParaRPr lang="en-US" sz="2000" b="0" i="0" u="none" strike="noStrike" cap="none" dirty="0">
              <a:solidFill>
                <a:schemeClr val="accent1">
                  <a:lumMod val="50000"/>
                </a:schemeClr>
              </a:solidFill>
              <a:latin typeface="Sora"/>
              <a:ea typeface="Sora"/>
              <a:cs typeface="Sora"/>
              <a:sym typeface="Sor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solidFill>
                  <a:srgbClr val="103864"/>
                </a:solidFill>
                <a:latin typeface="Sora"/>
                <a:ea typeface="Sora"/>
                <a:cs typeface="Sora"/>
                <a:sym typeface="Sora"/>
              </a:rPr>
              <a:t>Datasheets</a:t>
            </a:r>
            <a:endParaRPr dirty="0"/>
          </a:p>
        </p:txBody>
      </p:sp>
    </p:spTree>
    <p:extLst>
      <p:ext uri="{BB962C8B-B14F-4D97-AF65-F5344CB8AC3E}">
        <p14:creationId xmlns:p14="http://schemas.microsoft.com/office/powerpoint/2010/main" val="318972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Datasheets</a:t>
            </a:r>
            <a:endParaRPr dirty="0"/>
          </a:p>
        </p:txBody>
      </p:sp>
      <p:sp>
        <p:nvSpPr>
          <p:cNvPr id="5" name="Google Shape;210;p3">
            <a:extLst>
              <a:ext uri="{FF2B5EF4-FFF2-40B4-BE49-F238E27FC236}">
                <a16:creationId xmlns:a16="http://schemas.microsoft.com/office/drawing/2014/main" id="{0832667B-5826-41E0-A12D-56A2122FE1FF}"/>
              </a:ext>
            </a:extLst>
          </p:cNvPr>
          <p:cNvSpPr txBox="1"/>
          <p:nvPr/>
        </p:nvSpPr>
        <p:spPr>
          <a:xfrm>
            <a:off x="401515" y="1584375"/>
            <a:ext cx="11388900" cy="3754834"/>
          </a:xfrm>
          <a:prstGeom prst="rect">
            <a:avLst/>
          </a:prstGeom>
          <a:noFill/>
          <a:ln>
            <a:noFill/>
          </a:ln>
        </p:spPr>
        <p:txBody>
          <a:bodyPr spcFirstLastPara="1" wrap="square" lIns="91425" tIns="45700" rIns="91425" bIns="45700" anchor="t" anchorCtr="0">
            <a:spAutoFit/>
          </a:bodyPr>
          <a:lstStyle/>
          <a:p>
            <a:r>
              <a:rPr lang="en-ID" dirty="0">
                <a:solidFill>
                  <a:schemeClr val="accent1">
                    <a:lumMod val="50000"/>
                  </a:schemeClr>
                </a:solidFill>
                <a:latin typeface="Sora" panose="020B0604020202020204" charset="0"/>
                <a:cs typeface="Sora" panose="020B0604020202020204" charset="0"/>
              </a:rPr>
              <a:t>Data Predictor:</a:t>
            </a:r>
          </a:p>
          <a:p>
            <a:r>
              <a:rPr lang="en-ID" dirty="0">
                <a:solidFill>
                  <a:schemeClr val="bg2">
                    <a:lumMod val="75000"/>
                  </a:schemeClr>
                </a:solidFill>
                <a:latin typeface="Sora" panose="020B0604020202020204" charset="0"/>
                <a:cs typeface="Sora" panose="020B0604020202020204" charset="0"/>
              </a:rPr>
              <a:t>Date </a:t>
            </a:r>
            <a:r>
              <a:rPr lang="en-ID" dirty="0">
                <a:latin typeface="Sora" panose="020B0604020202020204" charset="0"/>
                <a:cs typeface="Sora" panose="020B0604020202020204" charset="0"/>
              </a:rPr>
              <a:t>: year-month-day</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Hour</a:t>
            </a:r>
            <a:r>
              <a:rPr lang="en-ID" b="1" dirty="0">
                <a:latin typeface="Sora" panose="020B0604020202020204" charset="0"/>
                <a:cs typeface="Sora" panose="020B0604020202020204" charset="0"/>
              </a:rPr>
              <a:t> : </a:t>
            </a:r>
            <a:r>
              <a:rPr lang="en-ID" dirty="0">
                <a:latin typeface="Sora" panose="020B0604020202020204" charset="0"/>
                <a:cs typeface="Sora" panose="020B0604020202020204" charset="0"/>
              </a:rPr>
              <a:t>hour of sell</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Temperature</a:t>
            </a:r>
            <a:r>
              <a:rPr lang="en-ID" b="1" dirty="0">
                <a:latin typeface="Sora" panose="020B0604020202020204" charset="0"/>
                <a:cs typeface="Sora" panose="020B0604020202020204" charset="0"/>
              </a:rPr>
              <a:t> : </a:t>
            </a:r>
            <a:r>
              <a:rPr lang="en-ID" dirty="0">
                <a:latin typeface="Sora" panose="020B0604020202020204" charset="0"/>
                <a:cs typeface="Sora" panose="020B0604020202020204" charset="0"/>
              </a:rPr>
              <a:t>Temperature in </a:t>
            </a:r>
            <a:r>
              <a:rPr lang="en-ID" dirty="0" err="1">
                <a:latin typeface="Sora" panose="020B0604020202020204" charset="0"/>
                <a:cs typeface="Sora" panose="020B0604020202020204" charset="0"/>
              </a:rPr>
              <a:t>celcius</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Humidity</a:t>
            </a:r>
            <a:r>
              <a:rPr lang="en-ID" b="1" dirty="0">
                <a:latin typeface="Sora" panose="020B0604020202020204" charset="0"/>
                <a:cs typeface="Sora" panose="020B0604020202020204" charset="0"/>
              </a:rPr>
              <a:t> </a:t>
            </a:r>
            <a:r>
              <a:rPr lang="en-ID" dirty="0">
                <a:latin typeface="Sora" panose="020B0604020202020204" charset="0"/>
                <a:cs typeface="Sora" panose="020B0604020202020204" charset="0"/>
              </a:rPr>
              <a:t>: Humidity (%)</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Windspeed</a:t>
            </a:r>
            <a:r>
              <a:rPr lang="en-ID" b="1" dirty="0">
                <a:latin typeface="Sora" panose="020B0604020202020204" charset="0"/>
                <a:cs typeface="Sora" panose="020B0604020202020204" charset="0"/>
              </a:rPr>
              <a:t> </a:t>
            </a:r>
            <a:r>
              <a:rPr lang="en-ID" dirty="0">
                <a:latin typeface="Sora" panose="020B0604020202020204" charset="0"/>
                <a:cs typeface="Sora" panose="020B0604020202020204" charset="0"/>
              </a:rPr>
              <a:t>:</a:t>
            </a:r>
            <a:r>
              <a:rPr lang="en-ID" b="1" dirty="0">
                <a:latin typeface="Sora" panose="020B0604020202020204" charset="0"/>
                <a:cs typeface="Sora" panose="020B0604020202020204" charset="0"/>
              </a:rPr>
              <a:t> </a:t>
            </a:r>
            <a:r>
              <a:rPr lang="en-ID" dirty="0">
                <a:latin typeface="Sora" panose="020B0604020202020204" charset="0"/>
                <a:cs typeface="Sora" panose="020B0604020202020204" charset="0"/>
              </a:rPr>
              <a:t>Speed of wind</a:t>
            </a:r>
            <a:r>
              <a:rPr lang="en-ID" b="1" dirty="0">
                <a:latin typeface="Sora" panose="020B0604020202020204" charset="0"/>
                <a:cs typeface="Sora" panose="020B0604020202020204" charset="0"/>
              </a:rPr>
              <a:t> </a:t>
            </a:r>
            <a:r>
              <a:rPr lang="en-ID" dirty="0">
                <a:latin typeface="Sora" panose="020B0604020202020204" charset="0"/>
                <a:cs typeface="Sora" panose="020B0604020202020204" charset="0"/>
              </a:rPr>
              <a:t>(m/s)</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Visibility</a:t>
            </a:r>
            <a:r>
              <a:rPr lang="en-ID" dirty="0">
                <a:latin typeface="Sora" panose="020B0604020202020204" charset="0"/>
                <a:cs typeface="Sora" panose="020B0604020202020204" charset="0"/>
              </a:rPr>
              <a:t> : Visibility(10m)</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Dew Point Temperature </a:t>
            </a:r>
            <a:r>
              <a:rPr lang="en-ID" dirty="0">
                <a:latin typeface="Sora" panose="020B0604020202020204" charset="0"/>
                <a:cs typeface="Sora" panose="020B0604020202020204" charset="0"/>
              </a:rPr>
              <a:t>: Dew Point Temperature in </a:t>
            </a:r>
            <a:r>
              <a:rPr lang="en-ID" dirty="0" err="1">
                <a:latin typeface="Sora" panose="020B0604020202020204" charset="0"/>
                <a:cs typeface="Sora" panose="020B0604020202020204" charset="0"/>
              </a:rPr>
              <a:t>celcius</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Solar Radiation </a:t>
            </a:r>
            <a:r>
              <a:rPr lang="en-ID" b="1" dirty="0">
                <a:latin typeface="Sora" panose="020B0604020202020204" charset="0"/>
                <a:cs typeface="Sora" panose="020B0604020202020204" charset="0"/>
              </a:rPr>
              <a:t>: </a:t>
            </a:r>
            <a:r>
              <a:rPr lang="en-ID" dirty="0">
                <a:latin typeface="Sora" panose="020B0604020202020204" charset="0"/>
                <a:cs typeface="Sora" panose="020B0604020202020204" charset="0"/>
              </a:rPr>
              <a:t>Solar Radiation of vehicle (MJ/m2)</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Rainfall</a:t>
            </a:r>
            <a:r>
              <a:rPr lang="en-ID" dirty="0">
                <a:latin typeface="Sora" panose="020B0604020202020204" charset="0"/>
                <a:cs typeface="Sora" panose="020B0604020202020204" charset="0"/>
              </a:rPr>
              <a:t> : Rainfall (m)</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Snowfall</a:t>
            </a:r>
            <a:r>
              <a:rPr lang="en-ID" b="1" dirty="0">
                <a:latin typeface="Sora" panose="020B0604020202020204" charset="0"/>
                <a:cs typeface="Sora" panose="020B0604020202020204" charset="0"/>
              </a:rPr>
              <a:t> </a:t>
            </a:r>
            <a:r>
              <a:rPr lang="en-ID" dirty="0">
                <a:latin typeface="Sora" panose="020B0604020202020204" charset="0"/>
                <a:cs typeface="Sora" panose="020B0604020202020204" charset="0"/>
              </a:rPr>
              <a:t>: Snowfall</a:t>
            </a:r>
            <a:r>
              <a:rPr lang="en-ID" b="1" dirty="0">
                <a:latin typeface="Sora" panose="020B0604020202020204" charset="0"/>
                <a:cs typeface="Sora" panose="020B0604020202020204" charset="0"/>
              </a:rPr>
              <a:t> </a:t>
            </a:r>
            <a:r>
              <a:rPr lang="en-ID" dirty="0">
                <a:latin typeface="Sora" panose="020B0604020202020204" charset="0"/>
                <a:cs typeface="Sora" panose="020B0604020202020204" charset="0"/>
              </a:rPr>
              <a:t>(cm)</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Seasons</a:t>
            </a:r>
            <a:r>
              <a:rPr lang="en-ID" b="1" dirty="0">
                <a:latin typeface="Sora" panose="020B0604020202020204" charset="0"/>
                <a:cs typeface="Sora" panose="020B0604020202020204" charset="0"/>
              </a:rPr>
              <a:t> </a:t>
            </a:r>
            <a:r>
              <a:rPr lang="en-ID" dirty="0">
                <a:latin typeface="Sora" panose="020B0604020202020204" charset="0"/>
                <a:cs typeface="Sora" panose="020B0604020202020204" charset="0"/>
              </a:rPr>
              <a:t>: Seasons winter, summer, </a:t>
            </a:r>
            <a:r>
              <a:rPr lang="en-ID" dirty="0" err="1">
                <a:latin typeface="Sora" panose="020B0604020202020204" charset="0"/>
                <a:cs typeface="Sora" panose="020B0604020202020204" charset="0"/>
              </a:rPr>
              <a:t>autnum</a:t>
            </a:r>
            <a:r>
              <a:rPr lang="en-ID" dirty="0">
                <a:latin typeface="Sora" panose="020B0604020202020204" charset="0"/>
                <a:cs typeface="Sora" panose="020B0604020202020204" charset="0"/>
              </a:rPr>
              <a:t>, dan spring</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Holiday</a:t>
            </a:r>
            <a:r>
              <a:rPr lang="en-ID" b="1" dirty="0">
                <a:latin typeface="Sora" panose="020B0604020202020204" charset="0"/>
                <a:cs typeface="Sora" panose="020B0604020202020204" charset="0"/>
              </a:rPr>
              <a:t> </a:t>
            </a:r>
            <a:r>
              <a:rPr lang="en-ID" dirty="0">
                <a:latin typeface="Sora" panose="020B0604020202020204" charset="0"/>
                <a:cs typeface="Sora" panose="020B0604020202020204" charset="0"/>
              </a:rPr>
              <a:t>: Holiday / No Holiday</a:t>
            </a:r>
            <a:br>
              <a:rPr lang="en-ID" dirty="0">
                <a:latin typeface="Sora" panose="020B0604020202020204" charset="0"/>
                <a:cs typeface="Sora" panose="020B0604020202020204" charset="0"/>
              </a:rPr>
            </a:br>
            <a:r>
              <a:rPr lang="en-ID" dirty="0">
                <a:solidFill>
                  <a:schemeClr val="bg2">
                    <a:lumMod val="75000"/>
                  </a:schemeClr>
                </a:solidFill>
                <a:latin typeface="Sora" panose="020B0604020202020204" charset="0"/>
                <a:cs typeface="Sora" panose="020B0604020202020204" charset="0"/>
              </a:rPr>
              <a:t>Function day </a:t>
            </a:r>
            <a:r>
              <a:rPr lang="en-ID" dirty="0">
                <a:latin typeface="Sora" panose="020B0604020202020204" charset="0"/>
                <a:cs typeface="Sora" panose="020B0604020202020204" charset="0"/>
              </a:rPr>
              <a:t>: Function day / No Function day </a:t>
            </a:r>
            <a:r>
              <a:rPr lang="en-ID" b="1" dirty="0">
                <a:latin typeface="Sora" panose="020B0604020202020204" charset="0"/>
                <a:cs typeface="Sora" panose="020B0604020202020204" charset="0"/>
              </a:rPr>
              <a:t> </a:t>
            </a:r>
            <a:endParaRPr lang="en-ID" dirty="0">
              <a:latin typeface="Sora" panose="020B0604020202020204" charset="0"/>
              <a:cs typeface="Sora" panose="020B0604020202020204" charset="0"/>
            </a:endParaRPr>
          </a:p>
          <a:p>
            <a:endParaRPr lang="en-ID" dirty="0">
              <a:solidFill>
                <a:schemeClr val="accent1">
                  <a:lumMod val="50000"/>
                </a:schemeClr>
              </a:solidFill>
              <a:latin typeface="Sora" panose="020B0604020202020204" charset="0"/>
              <a:cs typeface="Sora" panose="020B0604020202020204" charset="0"/>
            </a:endParaRPr>
          </a:p>
          <a:p>
            <a:r>
              <a:rPr lang="en-ID" dirty="0">
                <a:solidFill>
                  <a:schemeClr val="accent1">
                    <a:lumMod val="50000"/>
                  </a:schemeClr>
                </a:solidFill>
                <a:latin typeface="Sora" panose="020B0604020202020204" charset="0"/>
                <a:cs typeface="Sora" panose="020B0604020202020204" charset="0"/>
              </a:rPr>
              <a:t>Outcome :</a:t>
            </a:r>
          </a:p>
          <a:p>
            <a:r>
              <a:rPr lang="en-ID" dirty="0" err="1">
                <a:solidFill>
                  <a:schemeClr val="bg2">
                    <a:lumMod val="75000"/>
                  </a:schemeClr>
                </a:solidFill>
                <a:latin typeface="Sora" panose="020B0604020202020204" charset="0"/>
                <a:cs typeface="Sora" panose="020B0604020202020204" charset="0"/>
              </a:rPr>
              <a:t>Rented_Bike_Count</a:t>
            </a:r>
            <a:r>
              <a:rPr lang="en-ID" dirty="0">
                <a:solidFill>
                  <a:schemeClr val="bg2">
                    <a:lumMod val="75000"/>
                  </a:schemeClr>
                </a:solidFill>
                <a:latin typeface="Sora" panose="020B0604020202020204" charset="0"/>
                <a:cs typeface="Sora" panose="020B0604020202020204" charset="0"/>
              </a:rPr>
              <a:t> </a:t>
            </a:r>
            <a:r>
              <a:rPr lang="en-ID" dirty="0">
                <a:latin typeface="Sora" panose="020B0604020202020204" charset="0"/>
                <a:cs typeface="Sora" panose="020B0604020202020204" charset="0"/>
              </a:rPr>
              <a:t>: Sum of rented bike</a:t>
            </a:r>
            <a:endParaRPr lang="en-ID" dirty="0">
              <a:solidFill>
                <a:schemeClr val="accent1">
                  <a:lumMod val="50000"/>
                </a:schemeClr>
              </a:solidFill>
              <a:latin typeface="Sora" panose="020B0604020202020204" charset="0"/>
              <a:cs typeface="Sora" panose="020B0604020202020204" charset="0"/>
            </a:endParaRPr>
          </a:p>
        </p:txBody>
      </p:sp>
    </p:spTree>
    <p:extLst>
      <p:ext uri="{BB962C8B-B14F-4D97-AF65-F5344CB8AC3E}">
        <p14:creationId xmlns:p14="http://schemas.microsoft.com/office/powerpoint/2010/main" val="89955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R="0" lvl="0" rtl="0">
              <a:lnSpc>
                <a:spcPct val="100000"/>
              </a:lnSpc>
              <a:spcBef>
                <a:spcPts val="0"/>
              </a:spcBef>
              <a:spcAft>
                <a:spcPts val="0"/>
              </a:spcAft>
              <a:buClr>
                <a:srgbClr val="103864"/>
              </a:buClr>
              <a:buSzPts val="2000"/>
            </a:pPr>
            <a:r>
              <a:rPr lang="en-US" sz="3200" dirty="0">
                <a:solidFill>
                  <a:srgbClr val="103864"/>
                </a:solidFill>
                <a:latin typeface="Sora"/>
                <a:ea typeface="Sora"/>
                <a:cs typeface="Sora"/>
                <a:sym typeface="Sora"/>
              </a:rPr>
              <a:t>Problem Statements and Goals</a:t>
            </a:r>
          </a:p>
        </p:txBody>
      </p:sp>
    </p:spTree>
    <p:extLst>
      <p:ext uri="{BB962C8B-B14F-4D97-AF65-F5344CB8AC3E}">
        <p14:creationId xmlns:p14="http://schemas.microsoft.com/office/powerpoint/2010/main" val="1541674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Problem Statements</a:t>
            </a:r>
            <a:endParaRPr dirty="0"/>
          </a:p>
        </p:txBody>
      </p:sp>
      <p:sp>
        <p:nvSpPr>
          <p:cNvPr id="216" name="Google Shape;216;g1451da43991_0_5"/>
          <p:cNvSpPr txBox="1"/>
          <p:nvPr/>
        </p:nvSpPr>
        <p:spPr>
          <a:xfrm>
            <a:off x="401515" y="1584375"/>
            <a:ext cx="11388900" cy="2062063"/>
          </a:xfrm>
          <a:prstGeom prst="rect">
            <a:avLst/>
          </a:prstGeom>
          <a:noFill/>
          <a:ln>
            <a:noFill/>
          </a:ln>
        </p:spPr>
        <p:txBody>
          <a:bodyPr spcFirstLastPara="1" wrap="square" lIns="91425" tIns="45700" rIns="91425" bIns="45700" anchor="t" anchorCtr="0">
            <a:spAutoFit/>
          </a:bodyPr>
          <a:lstStyle/>
          <a:p>
            <a:r>
              <a:rPr lang="en-ID" sz="1600" b="1" dirty="0">
                <a:solidFill>
                  <a:schemeClr val="accent1">
                    <a:lumMod val="50000"/>
                  </a:schemeClr>
                </a:solidFill>
                <a:latin typeface="Sora" panose="020B0604020202020204" charset="0"/>
                <a:cs typeface="Sora" panose="020B0604020202020204" charset="0"/>
              </a:rPr>
              <a:t>Problem Statement</a:t>
            </a:r>
          </a:p>
          <a:p>
            <a:endParaRPr lang="en-ID" sz="1600" b="1" dirty="0">
              <a:solidFill>
                <a:schemeClr val="accent1">
                  <a:lumMod val="50000"/>
                </a:schemeClr>
              </a:solidFill>
              <a:latin typeface="Sora" panose="020B0604020202020204" charset="0"/>
              <a:cs typeface="Sora" panose="020B0604020202020204" charset="0"/>
            </a:endParaRPr>
          </a:p>
          <a:p>
            <a:r>
              <a:rPr lang="en-ID" sz="1600" b="1" dirty="0">
                <a:solidFill>
                  <a:schemeClr val="accent1">
                    <a:lumMod val="50000"/>
                  </a:schemeClr>
                </a:solidFill>
                <a:latin typeface="Sora" panose="020B0604020202020204" charset="0"/>
                <a:cs typeface="Sora" panose="020B0604020202020204" charset="0"/>
              </a:rPr>
              <a:t>Objective Question :</a:t>
            </a:r>
          </a:p>
          <a:p>
            <a:pPr>
              <a:buFont typeface="+mj-lt"/>
              <a:buAutoNum type="arabicPeriod"/>
            </a:pPr>
            <a:r>
              <a:rPr lang="en-ID" sz="1600" dirty="0">
                <a:solidFill>
                  <a:schemeClr val="accent1">
                    <a:lumMod val="50000"/>
                  </a:schemeClr>
                </a:solidFill>
                <a:latin typeface="Sora" panose="020B0604020202020204" charset="0"/>
                <a:cs typeface="Sora" panose="020B0604020202020204" charset="0"/>
              </a:rPr>
              <a:t> How about exploratory data analysis?</a:t>
            </a:r>
          </a:p>
          <a:p>
            <a:r>
              <a:rPr lang="en-ID" sz="1600" dirty="0">
                <a:solidFill>
                  <a:schemeClr val="accent1">
                    <a:lumMod val="50000"/>
                  </a:schemeClr>
                </a:solidFill>
                <a:latin typeface="Sora" panose="020B0604020202020204" charset="0"/>
                <a:cs typeface="Sora" panose="020B0604020202020204" charset="0"/>
              </a:rPr>
              <a:t>    -) Which is including sum of rent the highest base on a few condition and proportion?</a:t>
            </a:r>
          </a:p>
          <a:p>
            <a:r>
              <a:rPr lang="en-ID" sz="1600" dirty="0">
                <a:solidFill>
                  <a:schemeClr val="accent1">
                    <a:lumMod val="50000"/>
                  </a:schemeClr>
                </a:solidFill>
                <a:latin typeface="Sora" panose="020B0604020202020204" charset="0"/>
                <a:cs typeface="Sora" panose="020B0604020202020204" charset="0"/>
              </a:rPr>
              <a:t>    -) How is correlation between data?</a:t>
            </a:r>
          </a:p>
          <a:p>
            <a:r>
              <a:rPr lang="en-ID" sz="1600" dirty="0">
                <a:solidFill>
                  <a:schemeClr val="accent1">
                    <a:lumMod val="50000"/>
                  </a:schemeClr>
                </a:solidFill>
                <a:latin typeface="Sora" panose="020B0604020202020204" charset="0"/>
                <a:cs typeface="Sora" panose="020B0604020202020204" charset="0"/>
              </a:rPr>
              <a:t>2. How is </a:t>
            </a:r>
            <a:r>
              <a:rPr lang="en-ID" sz="1600" dirty="0" err="1">
                <a:solidFill>
                  <a:schemeClr val="accent1">
                    <a:lumMod val="50000"/>
                  </a:schemeClr>
                </a:solidFill>
                <a:latin typeface="Sora" panose="020B0604020202020204" charset="0"/>
                <a:cs typeface="Sora" panose="020B0604020202020204" charset="0"/>
              </a:rPr>
              <a:t>hipotesis</a:t>
            </a:r>
            <a:r>
              <a:rPr lang="en-ID" sz="1600" dirty="0">
                <a:solidFill>
                  <a:schemeClr val="accent1">
                    <a:lumMod val="50000"/>
                  </a:schemeClr>
                </a:solidFill>
                <a:latin typeface="Sora" panose="020B0604020202020204" charset="0"/>
                <a:cs typeface="Sora" panose="020B0604020202020204" charset="0"/>
              </a:rPr>
              <a:t> data test?</a:t>
            </a:r>
          </a:p>
          <a:p>
            <a:r>
              <a:rPr lang="en-ID" sz="1600" dirty="0">
                <a:solidFill>
                  <a:schemeClr val="accent1">
                    <a:lumMod val="50000"/>
                  </a:schemeClr>
                </a:solidFill>
                <a:latin typeface="Sora" panose="020B0604020202020204" charset="0"/>
                <a:cs typeface="Sora" panose="020B0604020202020204" charset="0"/>
              </a:rPr>
              <a:t>3. How is result model predictor with outcome, single predictor and multiple predictor?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g1451da43991_0_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Goals</a:t>
            </a:r>
            <a:endParaRPr dirty="0"/>
          </a:p>
        </p:txBody>
      </p:sp>
      <p:sp>
        <p:nvSpPr>
          <p:cNvPr id="216" name="Google Shape;216;g1451da43991_0_5"/>
          <p:cNvSpPr txBox="1"/>
          <p:nvPr/>
        </p:nvSpPr>
        <p:spPr>
          <a:xfrm>
            <a:off x="401515" y="1584375"/>
            <a:ext cx="11388900" cy="1077178"/>
          </a:xfrm>
          <a:prstGeom prst="rect">
            <a:avLst/>
          </a:prstGeom>
          <a:noFill/>
          <a:ln>
            <a:noFill/>
          </a:ln>
        </p:spPr>
        <p:txBody>
          <a:bodyPr spcFirstLastPara="1" wrap="square" lIns="91425" tIns="45700" rIns="91425" bIns="45700" anchor="t" anchorCtr="0">
            <a:spAutoFit/>
          </a:bodyPr>
          <a:lstStyle/>
          <a:p>
            <a:r>
              <a:rPr lang="en-ID" sz="1600" dirty="0">
                <a:solidFill>
                  <a:schemeClr val="accent1">
                    <a:lumMod val="50000"/>
                  </a:schemeClr>
                </a:solidFill>
                <a:latin typeface="Sora" panose="020B0604020202020204" charset="0"/>
                <a:cs typeface="Sora" panose="020B0604020202020204" charset="0"/>
              </a:rPr>
              <a:t>Goals that will </a:t>
            </a:r>
            <a:r>
              <a:rPr lang="en-ID" sz="1600" dirty="0" err="1">
                <a:solidFill>
                  <a:schemeClr val="accent1">
                    <a:lumMod val="50000"/>
                  </a:schemeClr>
                </a:solidFill>
                <a:latin typeface="Sora" panose="020B0604020202020204" charset="0"/>
                <a:cs typeface="Sora" panose="020B0604020202020204" charset="0"/>
              </a:rPr>
              <a:t>achive</a:t>
            </a:r>
            <a:r>
              <a:rPr lang="en-ID" sz="1600" dirty="0">
                <a:solidFill>
                  <a:schemeClr val="accent1">
                    <a:lumMod val="50000"/>
                  </a:schemeClr>
                </a:solidFill>
                <a:latin typeface="Sora" panose="020B0604020202020204" charset="0"/>
                <a:cs typeface="Sora" panose="020B0604020202020204" charset="0"/>
              </a:rPr>
              <a:t> :</a:t>
            </a:r>
            <a:br>
              <a:rPr lang="en-ID" sz="1600" dirty="0">
                <a:solidFill>
                  <a:schemeClr val="accent1">
                    <a:lumMod val="50000"/>
                  </a:schemeClr>
                </a:solidFill>
                <a:latin typeface="Sora" panose="020B0604020202020204" charset="0"/>
                <a:cs typeface="Sora" panose="020B0604020202020204" charset="0"/>
              </a:rPr>
            </a:br>
            <a:r>
              <a:rPr lang="en-ID" sz="1600" dirty="0">
                <a:solidFill>
                  <a:schemeClr val="accent1">
                    <a:lumMod val="50000"/>
                  </a:schemeClr>
                </a:solidFill>
                <a:latin typeface="Sora" panose="020B0604020202020204" charset="0"/>
                <a:cs typeface="Sora" panose="020B0604020202020204" charset="0"/>
              </a:rPr>
              <a:t>1. Know analysis causes </a:t>
            </a:r>
            <a:r>
              <a:rPr lang="en-US" sz="1600" dirty="0">
                <a:solidFill>
                  <a:schemeClr val="accent1">
                    <a:lumMod val="50000"/>
                  </a:schemeClr>
                </a:solidFill>
                <a:latin typeface="Sora" panose="020B0604020202020204" charset="0"/>
                <a:cs typeface="Sora" panose="020B0604020202020204" charset="0"/>
              </a:rPr>
              <a:t>much to say the least of </a:t>
            </a:r>
            <a:r>
              <a:rPr lang="en-US" sz="1600" dirty="0" err="1">
                <a:solidFill>
                  <a:schemeClr val="accent1">
                    <a:lumMod val="50000"/>
                  </a:schemeClr>
                </a:solidFill>
                <a:latin typeface="Sora" panose="020B0604020202020204" charset="0"/>
                <a:cs typeface="Sora" panose="020B0604020202020204" charset="0"/>
              </a:rPr>
              <a:t>rent_bike</a:t>
            </a:r>
            <a:r>
              <a:rPr lang="en-US" sz="1600" dirty="0">
                <a:solidFill>
                  <a:schemeClr val="accent1">
                    <a:lumMod val="50000"/>
                  </a:schemeClr>
                </a:solidFill>
                <a:latin typeface="Sora" panose="020B0604020202020204" charset="0"/>
                <a:cs typeface="Sora" panose="020B0604020202020204" charset="0"/>
              </a:rPr>
              <a:t>.</a:t>
            </a:r>
            <a:br>
              <a:rPr lang="en-ID" sz="1600" dirty="0">
                <a:solidFill>
                  <a:schemeClr val="accent1">
                    <a:lumMod val="50000"/>
                  </a:schemeClr>
                </a:solidFill>
                <a:latin typeface="Sora" panose="020B0604020202020204" charset="0"/>
                <a:cs typeface="Sora" panose="020B0604020202020204" charset="0"/>
              </a:rPr>
            </a:br>
            <a:r>
              <a:rPr lang="en-ID" sz="1600" dirty="0">
                <a:solidFill>
                  <a:schemeClr val="accent1">
                    <a:lumMod val="50000"/>
                  </a:schemeClr>
                </a:solidFill>
                <a:latin typeface="Sora" panose="020B0604020202020204" charset="0"/>
                <a:cs typeface="Sora" panose="020B0604020202020204" charset="0"/>
              </a:rPr>
              <a:t>2. Prediction sum of </a:t>
            </a:r>
            <a:r>
              <a:rPr lang="en-ID" sz="1600" dirty="0" err="1">
                <a:solidFill>
                  <a:schemeClr val="accent1">
                    <a:lumMod val="50000"/>
                  </a:schemeClr>
                </a:solidFill>
                <a:latin typeface="Sora" panose="020B0604020202020204" charset="0"/>
                <a:cs typeface="Sora" panose="020B0604020202020204" charset="0"/>
              </a:rPr>
              <a:t>rent_bike</a:t>
            </a:r>
            <a:r>
              <a:rPr lang="en-ID" sz="1600" dirty="0">
                <a:solidFill>
                  <a:schemeClr val="accent1">
                    <a:lumMod val="50000"/>
                  </a:schemeClr>
                </a:solidFill>
                <a:latin typeface="Sora" panose="020B0604020202020204" charset="0"/>
                <a:cs typeface="Sora" panose="020B0604020202020204" charset="0"/>
              </a:rPr>
              <a:t> base on data.</a:t>
            </a:r>
            <a:br>
              <a:rPr lang="en-ID" sz="1600" dirty="0">
                <a:solidFill>
                  <a:schemeClr val="accent1">
                    <a:lumMod val="50000"/>
                  </a:schemeClr>
                </a:solidFill>
                <a:latin typeface="Sora" panose="020B0604020202020204" charset="0"/>
                <a:cs typeface="Sora" panose="020B0604020202020204" charset="0"/>
              </a:rPr>
            </a:br>
            <a:r>
              <a:rPr lang="en-ID" sz="1600" dirty="0">
                <a:solidFill>
                  <a:schemeClr val="accent1">
                    <a:lumMod val="50000"/>
                  </a:schemeClr>
                </a:solidFill>
                <a:latin typeface="Sora" panose="020B0604020202020204" charset="0"/>
                <a:cs typeface="Sora" panose="020B0604020202020204" charset="0"/>
              </a:rPr>
              <a:t>3. Help company for increase business and right on target in add </a:t>
            </a:r>
            <a:r>
              <a:rPr lang="en-ID" sz="1600" dirty="0" err="1">
                <a:solidFill>
                  <a:schemeClr val="accent1">
                    <a:lumMod val="50000"/>
                  </a:schemeClr>
                </a:solidFill>
                <a:latin typeface="Sora" panose="020B0604020202020204" charset="0"/>
                <a:cs typeface="Sora" panose="020B0604020202020204" charset="0"/>
              </a:rPr>
              <a:t>ren_bike</a:t>
            </a:r>
            <a:r>
              <a:rPr lang="en-ID" sz="1600" dirty="0">
                <a:solidFill>
                  <a:schemeClr val="accent1">
                    <a:lumMod val="50000"/>
                  </a:schemeClr>
                </a:solidFill>
                <a:latin typeface="Sora" panose="020B0604020202020204" charset="0"/>
                <a:cs typeface="Sora" panose="020B0604020202020204" charset="0"/>
              </a:rPr>
              <a:t> in the future.</a:t>
            </a:r>
          </a:p>
        </p:txBody>
      </p:sp>
    </p:spTree>
    <p:extLst>
      <p:ext uri="{BB962C8B-B14F-4D97-AF65-F5344CB8AC3E}">
        <p14:creationId xmlns:p14="http://schemas.microsoft.com/office/powerpoint/2010/main" val="3709366571"/>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TotalTime>
  <Words>1515</Words>
  <Application>Microsoft Office PowerPoint</Application>
  <PresentationFormat>Widescreen</PresentationFormat>
  <Paragraphs>134</Paragraphs>
  <Slides>28</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Roboto Mono Light</vt:lpstr>
      <vt:lpstr>Roboto Mono</vt:lpstr>
      <vt:lpstr>Sora</vt:lpstr>
      <vt:lpstr>Arial</vt:lpstr>
      <vt:lpstr>Roboto Mono Medium</vt:lpstr>
      <vt:lpstr>Montserrat Light</vt:lpstr>
      <vt:lpstr>Calibri</vt:lpstr>
      <vt:lpstr>1_Office Theme</vt:lpstr>
      <vt:lpstr>Office Theme</vt:lpstr>
      <vt:lpstr>PowerPoint Presentation</vt:lpstr>
      <vt:lpstr>Outline</vt:lpstr>
      <vt:lpstr>Introduction</vt:lpstr>
      <vt:lpstr>Introduction</vt:lpstr>
      <vt:lpstr>Datasheets</vt:lpstr>
      <vt:lpstr>Datasheets</vt:lpstr>
      <vt:lpstr>Problem Statements and Goals</vt:lpstr>
      <vt:lpstr>Problem Statements</vt:lpstr>
      <vt:lpstr>Goals</vt:lpstr>
      <vt:lpstr>Eksplorasi Data Analysis</vt:lpstr>
      <vt:lpstr>Eksplorasi Data Analysis</vt:lpstr>
      <vt:lpstr>Eksplorasi Data Analysis</vt:lpstr>
      <vt:lpstr>Eksplorasi Data Analysis</vt:lpstr>
      <vt:lpstr>Eksplorasi Data Analysis (Correlation)</vt:lpstr>
      <vt:lpstr>Eksplorasi Data Analysis (Correlation)</vt:lpstr>
      <vt:lpstr>Hipotesis Test</vt:lpstr>
      <vt:lpstr>Hipotesis Test</vt:lpstr>
      <vt:lpstr>Hipotesis Test</vt:lpstr>
      <vt:lpstr>Modeling OLS</vt:lpstr>
      <vt:lpstr>Modeling OLS</vt:lpstr>
      <vt:lpstr>Modeling OLS</vt:lpstr>
      <vt:lpstr>Modeling OLS</vt:lpstr>
      <vt:lpstr>Cross Validation</vt:lpstr>
      <vt:lpstr>Cross Validation</vt:lpstr>
      <vt:lpstr>Conclution</vt:lpstr>
      <vt:lpstr>Conclution</vt:lpstr>
      <vt:lpstr>Notes</vt:lpstr>
      <vt:lpstr>Thank You ^_^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pompy</cp:lastModifiedBy>
  <cp:revision>222</cp:revision>
  <dcterms:created xsi:type="dcterms:W3CDTF">2022-06-30T03:08:43Z</dcterms:created>
  <dcterms:modified xsi:type="dcterms:W3CDTF">2023-04-04T12:53:02Z</dcterms:modified>
</cp:coreProperties>
</file>